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grandir" panose="020B0604020202020204" charset="0"/>
      <p:regular r:id="rId11"/>
    </p:embeddedFont>
    <p:embeddedFont>
      <p:font typeface="Arimo" panose="020B0604020202020204" charset="0"/>
      <p:regular r:id="rId12"/>
    </p:embeddedFont>
    <p:embeddedFont>
      <p:font typeface="Arimo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aret" panose="020B0604020202020204" charset="0"/>
      <p:regular r:id="rId18"/>
    </p:embeddedFont>
    <p:embeddedFont>
      <p:font typeface="Garet Ultra-Bold" panose="020B0604020202020204" charset="0"/>
      <p:regular r:id="rId19"/>
    </p:embeddedFont>
    <p:embeddedFont>
      <p:font typeface="League Spartan" panose="020B0604020202020204" charset="0"/>
      <p:regular r:id="rId20"/>
    </p:embeddedFont>
    <p:embeddedFont>
      <p:font typeface="Open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336" autoAdjust="0"/>
  </p:normalViewPr>
  <p:slideViewPr>
    <p:cSldViewPr>
      <p:cViewPr varScale="1">
        <p:scale>
          <a:sx n="28" d="100"/>
          <a:sy n="28" d="100"/>
        </p:scale>
        <p:origin x="102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0ECCF-EDCF-4C24-8693-56B5E12166D4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07E7-03DD-4FAC-AA32-05B0445642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02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07E7-03DD-4FAC-AA32-05B044564277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267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07E7-03DD-4FAC-AA32-05B04456427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61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11075" y="399964"/>
            <a:ext cx="10210135" cy="9487071"/>
            <a:chOff x="0" y="0"/>
            <a:chExt cx="2689089" cy="2498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89089" cy="2498653"/>
            </a:xfrm>
            <a:custGeom>
              <a:avLst/>
              <a:gdLst/>
              <a:ahLst/>
              <a:cxnLst/>
              <a:rect l="l" t="t" r="r" b="b"/>
              <a:pathLst>
                <a:path w="2689089" h="2498653">
                  <a:moveTo>
                    <a:pt x="0" y="0"/>
                  </a:moveTo>
                  <a:lnTo>
                    <a:pt x="2689089" y="0"/>
                  </a:lnTo>
                  <a:lnTo>
                    <a:pt x="2689089" y="2498653"/>
                  </a:lnTo>
                  <a:lnTo>
                    <a:pt x="0" y="2498653"/>
                  </a:lnTo>
                  <a:close/>
                </a:path>
              </a:pathLst>
            </a:custGeom>
            <a:solidFill>
              <a:srgbClr val="969EC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89089" cy="2546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959884" y="1181100"/>
            <a:ext cx="5052038" cy="3365921"/>
          </a:xfrm>
          <a:custGeom>
            <a:avLst/>
            <a:gdLst/>
            <a:ahLst/>
            <a:cxnLst/>
            <a:rect l="l" t="t" r="r" b="b"/>
            <a:pathLst>
              <a:path w="5052038" h="3365921">
                <a:moveTo>
                  <a:pt x="0" y="0"/>
                </a:moveTo>
                <a:lnTo>
                  <a:pt x="5052039" y="0"/>
                </a:lnTo>
                <a:lnTo>
                  <a:pt x="5052039" y="3365921"/>
                </a:lnTo>
                <a:lnTo>
                  <a:pt x="0" y="3365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485903" y="4886491"/>
            <a:ext cx="2848716" cy="4357501"/>
          </a:xfrm>
          <a:custGeom>
            <a:avLst/>
            <a:gdLst/>
            <a:ahLst/>
            <a:cxnLst/>
            <a:rect l="l" t="t" r="r" b="b"/>
            <a:pathLst>
              <a:path w="2848716" h="4357501">
                <a:moveTo>
                  <a:pt x="0" y="0"/>
                </a:moveTo>
                <a:lnTo>
                  <a:pt x="2848717" y="0"/>
                </a:lnTo>
                <a:lnTo>
                  <a:pt x="2848717" y="4357501"/>
                </a:lnTo>
                <a:lnTo>
                  <a:pt x="0" y="4357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906878" y="1500376"/>
            <a:ext cx="9352422" cy="4108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79"/>
              </a:lnSpc>
            </a:pPr>
            <a:r>
              <a:rPr lang="en-US" sz="7800" dirty="0">
                <a:solidFill>
                  <a:srgbClr val="FFFFFF"/>
                </a:solidFill>
                <a:latin typeface="Garet Ultra-Bold"/>
              </a:rPr>
              <a:t>Manteca de cerdo vs Aceites vegetales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50753" y="6709605"/>
            <a:ext cx="7196824" cy="10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100" dirty="0">
                <a:solidFill>
                  <a:srgbClr val="FFFFFF"/>
                </a:solidFill>
                <a:latin typeface="Agrandir"/>
              </a:rPr>
              <a:t>¿Cuál es mejor?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0DA9FD6-E8C4-4A27-89C3-CD466921A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331" y="8175785"/>
            <a:ext cx="3759246" cy="16707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DE53547-A54C-4BAB-91E1-9F5F75D8A6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4494" r="5568" b="10602"/>
          <a:stretch/>
        </p:blipFill>
        <p:spPr>
          <a:xfrm>
            <a:off x="818927" y="4547021"/>
            <a:ext cx="2986224" cy="28062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62215" y="1028700"/>
            <a:ext cx="3002684" cy="3855774"/>
          </a:xfrm>
          <a:custGeom>
            <a:avLst/>
            <a:gdLst/>
            <a:ahLst/>
            <a:cxnLst/>
            <a:rect l="l" t="t" r="r" b="b"/>
            <a:pathLst>
              <a:path w="3002684" h="3855774">
                <a:moveTo>
                  <a:pt x="0" y="0"/>
                </a:moveTo>
                <a:lnTo>
                  <a:pt x="3002684" y="0"/>
                </a:lnTo>
                <a:lnTo>
                  <a:pt x="3002684" y="3855774"/>
                </a:lnTo>
                <a:lnTo>
                  <a:pt x="0" y="38557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90800" y="5024719"/>
            <a:ext cx="3435355" cy="4101916"/>
          </a:xfrm>
          <a:custGeom>
            <a:avLst/>
            <a:gdLst/>
            <a:ahLst/>
            <a:cxnLst/>
            <a:rect l="l" t="t" r="r" b="b"/>
            <a:pathLst>
              <a:path w="3435355" h="4101916">
                <a:moveTo>
                  <a:pt x="0" y="0"/>
                </a:moveTo>
                <a:lnTo>
                  <a:pt x="3435355" y="0"/>
                </a:lnTo>
                <a:lnTo>
                  <a:pt x="3435355" y="4101916"/>
                </a:lnTo>
                <a:lnTo>
                  <a:pt x="0" y="41019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09800" y="1396865"/>
            <a:ext cx="9372600" cy="3130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800" dirty="0">
                <a:solidFill>
                  <a:srgbClr val="000443"/>
                </a:solidFill>
                <a:latin typeface="Garet"/>
              </a:rPr>
              <a:t>Los ácidos </a:t>
            </a:r>
            <a:r>
              <a:rPr lang="es-MX" sz="3800" dirty="0">
                <a:solidFill>
                  <a:srgbClr val="000443"/>
                </a:solidFill>
                <a:latin typeface="Garet"/>
              </a:rPr>
              <a:t>grasos</a:t>
            </a:r>
            <a:r>
              <a:rPr lang="en-US" sz="3800" dirty="0">
                <a:solidFill>
                  <a:srgbClr val="000443"/>
                </a:solidFill>
                <a:latin typeface="Garet"/>
              </a:rPr>
              <a:t> son necesarios como fuente de energía, además de cumplir con funciones de carácter metabólico y </a:t>
            </a:r>
            <a:r>
              <a:rPr lang="es-MX" sz="3800" dirty="0">
                <a:solidFill>
                  <a:srgbClr val="000443"/>
                </a:solidFill>
                <a:latin typeface="Garet"/>
              </a:rPr>
              <a:t>estructural</a:t>
            </a:r>
            <a:r>
              <a:rPr lang="en-US" sz="3800" dirty="0">
                <a:solidFill>
                  <a:srgbClr val="000443"/>
                </a:solidFill>
                <a:latin typeface="Garet"/>
              </a:rPr>
              <a:t> en el cuerpo humano.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4929" y="5537853"/>
            <a:ext cx="9372600" cy="2502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800" dirty="0">
                <a:solidFill>
                  <a:srgbClr val="000443"/>
                </a:solidFill>
                <a:latin typeface="Garet"/>
              </a:rPr>
              <a:t>Cabe recalcar que, en gran parte de los alimentos, incluyendo la manteca de cerdo y los aceites vegetales contienen cierto tipo de grasas.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F94E369-4106-424C-BE49-E49F4DF39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331" y="8175785"/>
            <a:ext cx="3759246" cy="1670776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2D2BC64D-A05E-489D-AB87-7BBDDC3D0C5E}"/>
              </a:ext>
            </a:extLst>
          </p:cNvPr>
          <p:cNvSpPr txBox="1"/>
          <p:nvPr/>
        </p:nvSpPr>
        <p:spPr>
          <a:xfrm>
            <a:off x="783676" y="9405491"/>
            <a:ext cx="1672064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mo Bold"/>
              </a:rPr>
              <a:t>Fuente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: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mo"/>
              </a:rPr>
              <a:t>Nation. (2009).</a:t>
            </a:r>
            <a:r>
              <a:rPr lang="en-US" sz="1200" i="1" dirty="0">
                <a:solidFill>
                  <a:srgbClr val="000000"/>
                </a:solidFill>
                <a:latin typeface="Arimo"/>
              </a:rPr>
              <a:t>Cocinar con grasa de cerdo es mucho mejor que con aceite de oliva o girasol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. 1-12 p. [PDF] | Organización Mundial de la Salud para la Alimentación y la Agricultura (FAO). </a:t>
            </a:r>
            <a:r>
              <a:rPr lang="en-US" sz="1200" i="1" dirty="0">
                <a:solidFill>
                  <a:srgbClr val="000000"/>
                </a:solidFill>
                <a:latin typeface="Arimo"/>
              </a:rPr>
              <a:t>Grasas y ácidos grasos en la nutrición humana. 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2008. 21-37. [PDF] https://www.fao.org/3/i1953s/i1953s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6312" y="440439"/>
            <a:ext cx="17635375" cy="9594239"/>
            <a:chOff x="0" y="0"/>
            <a:chExt cx="4644708" cy="25268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4708" cy="2526878"/>
            </a:xfrm>
            <a:custGeom>
              <a:avLst/>
              <a:gdLst/>
              <a:ahLst/>
              <a:cxnLst/>
              <a:rect l="l" t="t" r="r" b="b"/>
              <a:pathLst>
                <a:path w="4644708" h="2526878">
                  <a:moveTo>
                    <a:pt x="0" y="0"/>
                  </a:moveTo>
                  <a:lnTo>
                    <a:pt x="4644708" y="0"/>
                  </a:lnTo>
                  <a:lnTo>
                    <a:pt x="4644708" y="2526878"/>
                  </a:lnTo>
                  <a:lnTo>
                    <a:pt x="0" y="2526878"/>
                  </a:lnTo>
                  <a:close/>
                </a:path>
              </a:pathLst>
            </a:custGeom>
            <a:solidFill>
              <a:srgbClr val="FFF6F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44708" cy="257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s-MX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1228" y="914400"/>
            <a:ext cx="16912919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0443"/>
                </a:solidFill>
                <a:latin typeface="Garet Ultra-Bold"/>
              </a:rPr>
              <a:t>Pero... ¿</a:t>
            </a:r>
            <a:r>
              <a:rPr lang="es-MX" sz="6000" dirty="0">
                <a:solidFill>
                  <a:srgbClr val="000443"/>
                </a:solidFill>
                <a:latin typeface="Garet Ultra-Bold"/>
              </a:rPr>
              <a:t>Cuáles</a:t>
            </a:r>
            <a:r>
              <a:rPr lang="en-US" sz="6000" dirty="0">
                <a:solidFill>
                  <a:srgbClr val="000443"/>
                </a:solidFill>
                <a:latin typeface="Garet Ultra-Bold"/>
              </a:rPr>
              <a:t> son esos ácidos </a:t>
            </a:r>
            <a:r>
              <a:rPr lang="es-MX" sz="6000" dirty="0">
                <a:solidFill>
                  <a:srgbClr val="000443"/>
                </a:solidFill>
                <a:latin typeface="Garet Ultra-Bold"/>
              </a:rPr>
              <a:t>grasos</a:t>
            </a:r>
            <a:r>
              <a:rPr lang="en-US" sz="6000" dirty="0">
                <a:solidFill>
                  <a:srgbClr val="000443"/>
                </a:solidFill>
                <a:latin typeface="Garet Ultra-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18709" y="2505648"/>
            <a:ext cx="4314020" cy="525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  <a:spcBef>
                <a:spcPct val="0"/>
              </a:spcBef>
            </a:pPr>
            <a:r>
              <a:rPr lang="en-US" sz="3299" dirty="0">
                <a:solidFill>
                  <a:srgbClr val="000443"/>
                </a:solidFill>
                <a:latin typeface="Arimo Bold"/>
              </a:rPr>
              <a:t>Saturadas (AGS):  </a:t>
            </a:r>
            <a:r>
              <a:rPr lang="es-MX" sz="3299" dirty="0">
                <a:solidFill>
                  <a:srgbClr val="000443"/>
                </a:solidFill>
                <a:latin typeface="Arimo"/>
              </a:rPr>
              <a:t>Son grasas sólidas que predominan</a:t>
            </a:r>
            <a:r>
              <a:rPr lang="en-US" sz="3299" dirty="0">
                <a:solidFill>
                  <a:srgbClr val="000443"/>
                </a:solidFill>
                <a:latin typeface="Arimo"/>
              </a:rPr>
              <a:t> en los alimentos de </a:t>
            </a:r>
            <a:r>
              <a:rPr lang="es-MX" sz="3299" dirty="0">
                <a:solidFill>
                  <a:srgbClr val="000443"/>
                </a:solidFill>
                <a:latin typeface="Arimo"/>
              </a:rPr>
              <a:t>origen</a:t>
            </a:r>
            <a:r>
              <a:rPr lang="en-US" sz="3299" dirty="0">
                <a:solidFill>
                  <a:srgbClr val="000443"/>
                </a:solidFill>
                <a:latin typeface="Arimo"/>
              </a:rPr>
              <a:t> animal.</a:t>
            </a:r>
            <a:br>
              <a:rPr lang="en-US" sz="3299" dirty="0">
                <a:solidFill>
                  <a:srgbClr val="000443"/>
                </a:solidFill>
                <a:latin typeface="Arimo"/>
              </a:rPr>
            </a:br>
            <a:r>
              <a:rPr lang="en-US" sz="3299" dirty="0">
                <a:solidFill>
                  <a:srgbClr val="000443"/>
                </a:solidFill>
                <a:latin typeface="Arimo"/>
              </a:rPr>
              <a:t>Se debe consumir con moderación </a:t>
            </a:r>
            <a:r>
              <a:rPr lang="es-MX" sz="3299" dirty="0">
                <a:solidFill>
                  <a:srgbClr val="000443"/>
                </a:solidFill>
                <a:latin typeface="Arimo"/>
              </a:rPr>
              <a:t>según</a:t>
            </a:r>
            <a:r>
              <a:rPr lang="en-US" sz="3299" dirty="0">
                <a:solidFill>
                  <a:srgbClr val="000443"/>
                </a:solidFill>
                <a:latin typeface="Arimo"/>
              </a:rPr>
              <a:t> recomendaciones  nutricionales.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43336" y="2505648"/>
            <a:ext cx="5310724" cy="3488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dirty="0">
                <a:solidFill>
                  <a:srgbClr val="000443"/>
                </a:solidFill>
                <a:latin typeface="Arimo Bold"/>
              </a:rPr>
              <a:t>Poliinsaturadas (AGP):</a:t>
            </a:r>
            <a:r>
              <a:rPr lang="en-US" sz="3299" dirty="0">
                <a:solidFill>
                  <a:srgbClr val="000443"/>
                </a:solidFill>
                <a:latin typeface="Arimo"/>
              </a:rPr>
              <a:t> </a:t>
            </a:r>
            <a:br>
              <a:rPr lang="en-US" sz="3299" dirty="0">
                <a:solidFill>
                  <a:srgbClr val="000443"/>
                </a:solidFill>
                <a:latin typeface="Arimo"/>
              </a:rPr>
            </a:br>
            <a:r>
              <a:rPr lang="en-US" sz="3299" dirty="0">
                <a:solidFill>
                  <a:srgbClr val="000443"/>
                </a:solidFill>
                <a:latin typeface="Arimo"/>
              </a:rPr>
              <a:t>Son grasas saludables que se </a:t>
            </a:r>
            <a:r>
              <a:rPr lang="es-MX" sz="3299" dirty="0">
                <a:solidFill>
                  <a:srgbClr val="000443"/>
                </a:solidFill>
                <a:latin typeface="Arimo"/>
              </a:rPr>
              <a:t>encuentran</a:t>
            </a:r>
            <a:r>
              <a:rPr lang="en-US" sz="3299" dirty="0">
                <a:solidFill>
                  <a:srgbClr val="000443"/>
                </a:solidFill>
                <a:latin typeface="Arimo"/>
              </a:rPr>
              <a:t> principalmente en aceites vegetales, pescados nueces y semillas.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66976" y="2505648"/>
            <a:ext cx="5065583" cy="4668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619"/>
              </a:lnSpc>
              <a:spcBef>
                <a:spcPct val="0"/>
              </a:spcBef>
            </a:pPr>
            <a:r>
              <a:rPr lang="en-US" sz="3299" dirty="0">
                <a:solidFill>
                  <a:srgbClr val="000443"/>
                </a:solidFill>
                <a:latin typeface="Arimo Bold"/>
              </a:rPr>
              <a:t>Monoinsaturadas (AGM):</a:t>
            </a:r>
            <a:r>
              <a:rPr lang="en-US" sz="3299" dirty="0">
                <a:solidFill>
                  <a:srgbClr val="000443"/>
                </a:solidFill>
                <a:latin typeface="Arimo"/>
              </a:rPr>
              <a:t> Principalmente se encuentran en aceites como el de aguacate u oliva (extra virgen) pero también en grasas de origen animal como la manteca de cerdo.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0826F72-0A3B-40E5-923A-2284E5923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331" y="8175785"/>
            <a:ext cx="3759246" cy="1670776"/>
          </a:xfrm>
          <a:prstGeom prst="rect">
            <a:avLst/>
          </a:prstGeom>
        </p:spPr>
      </p:pic>
      <p:sp>
        <p:nvSpPr>
          <p:cNvPr id="19" name="TextBox 15">
            <a:extLst>
              <a:ext uri="{FF2B5EF4-FFF2-40B4-BE49-F238E27FC236}">
                <a16:creationId xmlns:a16="http://schemas.microsoft.com/office/drawing/2014/main" id="{A1EFD285-6D47-4E11-9B4B-A5F99B9C03F9}"/>
              </a:ext>
            </a:extLst>
          </p:cNvPr>
          <p:cNvSpPr txBox="1"/>
          <p:nvPr/>
        </p:nvSpPr>
        <p:spPr>
          <a:xfrm>
            <a:off x="783676" y="9405491"/>
            <a:ext cx="1672064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mo Bold"/>
              </a:rPr>
              <a:t>Fuente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: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mo"/>
              </a:rPr>
              <a:t>Nation. (2009).</a:t>
            </a:r>
            <a:r>
              <a:rPr lang="en-US" sz="1200" i="1" dirty="0">
                <a:solidFill>
                  <a:srgbClr val="000000"/>
                </a:solidFill>
                <a:latin typeface="Arimo"/>
              </a:rPr>
              <a:t>Cocinar con grasa de cerdo es mucho mejor que con aceite de oliva o girasol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. 1-12 p. [PDF] | Organización Mundial de la Salud para la Alimentación y la Agricultura (FAO). </a:t>
            </a:r>
            <a:r>
              <a:rPr lang="en-US" sz="1200" i="1" dirty="0">
                <a:solidFill>
                  <a:srgbClr val="000000"/>
                </a:solidFill>
                <a:latin typeface="Arimo"/>
              </a:rPr>
              <a:t>Grasas y ácidos grasos en la nutrición humana. 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2008. 21-37. [PDF] https://www.fao.org/3/i1953s/i1953s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8F807A1-F4BB-470D-9313-232E0FF58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02" y="5979257"/>
            <a:ext cx="3238601" cy="3238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89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0385" y="1810660"/>
            <a:ext cx="5787375" cy="3086100"/>
            <a:chOff x="0" y="0"/>
            <a:chExt cx="1524247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247" cy="812800"/>
            </a:xfrm>
            <a:custGeom>
              <a:avLst/>
              <a:gdLst/>
              <a:ahLst/>
              <a:cxnLst/>
              <a:rect l="l" t="t" r="r" b="b"/>
              <a:pathLst>
                <a:path w="1524247" h="812800">
                  <a:moveTo>
                    <a:pt x="68224" y="0"/>
                  </a:moveTo>
                  <a:lnTo>
                    <a:pt x="1456023" y="0"/>
                  </a:lnTo>
                  <a:cubicBezTo>
                    <a:pt x="1474117" y="0"/>
                    <a:pt x="1491470" y="7188"/>
                    <a:pt x="1504265" y="19982"/>
                  </a:cubicBezTo>
                  <a:cubicBezTo>
                    <a:pt x="1517059" y="32777"/>
                    <a:pt x="1524247" y="50130"/>
                    <a:pt x="1524247" y="68224"/>
                  </a:cubicBezTo>
                  <a:lnTo>
                    <a:pt x="1524247" y="744576"/>
                  </a:lnTo>
                  <a:cubicBezTo>
                    <a:pt x="1524247" y="782255"/>
                    <a:pt x="1493702" y="812800"/>
                    <a:pt x="1456023" y="812800"/>
                  </a:cubicBezTo>
                  <a:lnTo>
                    <a:pt x="68224" y="812800"/>
                  </a:lnTo>
                  <a:cubicBezTo>
                    <a:pt x="30545" y="812800"/>
                    <a:pt x="0" y="782255"/>
                    <a:pt x="0" y="744576"/>
                  </a:cubicBezTo>
                  <a:lnTo>
                    <a:pt x="0" y="68224"/>
                  </a:lnTo>
                  <a:cubicBezTo>
                    <a:pt x="0" y="30545"/>
                    <a:pt x="30545" y="0"/>
                    <a:pt x="68224" y="0"/>
                  </a:cubicBezTo>
                  <a:close/>
                </a:path>
              </a:pathLst>
            </a:custGeom>
            <a:solidFill>
              <a:srgbClr val="FFF6F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2424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0385" y="6172200"/>
            <a:ext cx="5787375" cy="3086100"/>
            <a:chOff x="0" y="0"/>
            <a:chExt cx="15242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24247" cy="812800"/>
            </a:xfrm>
            <a:custGeom>
              <a:avLst/>
              <a:gdLst/>
              <a:ahLst/>
              <a:cxnLst/>
              <a:rect l="l" t="t" r="r" b="b"/>
              <a:pathLst>
                <a:path w="1524247" h="812800">
                  <a:moveTo>
                    <a:pt x="68224" y="0"/>
                  </a:moveTo>
                  <a:lnTo>
                    <a:pt x="1456023" y="0"/>
                  </a:lnTo>
                  <a:cubicBezTo>
                    <a:pt x="1474117" y="0"/>
                    <a:pt x="1491470" y="7188"/>
                    <a:pt x="1504265" y="19982"/>
                  </a:cubicBezTo>
                  <a:cubicBezTo>
                    <a:pt x="1517059" y="32777"/>
                    <a:pt x="1524247" y="50130"/>
                    <a:pt x="1524247" y="68224"/>
                  </a:cubicBezTo>
                  <a:lnTo>
                    <a:pt x="1524247" y="744576"/>
                  </a:lnTo>
                  <a:cubicBezTo>
                    <a:pt x="1524247" y="782255"/>
                    <a:pt x="1493702" y="812800"/>
                    <a:pt x="1456023" y="812800"/>
                  </a:cubicBezTo>
                  <a:lnTo>
                    <a:pt x="68224" y="812800"/>
                  </a:lnTo>
                  <a:cubicBezTo>
                    <a:pt x="30545" y="812800"/>
                    <a:pt x="0" y="782255"/>
                    <a:pt x="0" y="744576"/>
                  </a:cubicBezTo>
                  <a:lnTo>
                    <a:pt x="0" y="68224"/>
                  </a:lnTo>
                  <a:cubicBezTo>
                    <a:pt x="0" y="30545"/>
                    <a:pt x="30545" y="0"/>
                    <a:pt x="68224" y="0"/>
                  </a:cubicBezTo>
                  <a:close/>
                </a:path>
              </a:pathLst>
            </a:custGeom>
            <a:solidFill>
              <a:srgbClr val="FFF6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52424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876223" y="5958205"/>
            <a:ext cx="6055738" cy="3514090"/>
            <a:chOff x="0" y="0"/>
            <a:chExt cx="1594927" cy="9255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94927" cy="925522"/>
            </a:xfrm>
            <a:custGeom>
              <a:avLst/>
              <a:gdLst/>
              <a:ahLst/>
              <a:cxnLst/>
              <a:rect l="l" t="t" r="r" b="b"/>
              <a:pathLst>
                <a:path w="1594927" h="925522">
                  <a:moveTo>
                    <a:pt x="65201" y="0"/>
                  </a:moveTo>
                  <a:lnTo>
                    <a:pt x="1529726" y="0"/>
                  </a:lnTo>
                  <a:cubicBezTo>
                    <a:pt x="1565735" y="0"/>
                    <a:pt x="1594927" y="29191"/>
                    <a:pt x="1594927" y="65201"/>
                  </a:cubicBezTo>
                  <a:lnTo>
                    <a:pt x="1594927" y="860321"/>
                  </a:lnTo>
                  <a:cubicBezTo>
                    <a:pt x="1594927" y="896330"/>
                    <a:pt x="1565735" y="925522"/>
                    <a:pt x="1529726" y="925522"/>
                  </a:cubicBezTo>
                  <a:lnTo>
                    <a:pt x="65201" y="925522"/>
                  </a:lnTo>
                  <a:cubicBezTo>
                    <a:pt x="47908" y="925522"/>
                    <a:pt x="31324" y="918652"/>
                    <a:pt x="19097" y="906425"/>
                  </a:cubicBezTo>
                  <a:cubicBezTo>
                    <a:pt x="6869" y="894197"/>
                    <a:pt x="0" y="877613"/>
                    <a:pt x="0" y="860321"/>
                  </a:cubicBezTo>
                  <a:lnTo>
                    <a:pt x="0" y="65201"/>
                  </a:lnTo>
                  <a:cubicBezTo>
                    <a:pt x="0" y="29191"/>
                    <a:pt x="29191" y="0"/>
                    <a:pt x="65201" y="0"/>
                  </a:cubicBezTo>
                  <a:close/>
                </a:path>
              </a:pathLst>
            </a:custGeom>
            <a:solidFill>
              <a:srgbClr val="FFF6F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594927" cy="973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876223" y="1787266"/>
            <a:ext cx="5787375" cy="3086100"/>
            <a:chOff x="0" y="0"/>
            <a:chExt cx="1524247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24247" cy="812800"/>
            </a:xfrm>
            <a:custGeom>
              <a:avLst/>
              <a:gdLst/>
              <a:ahLst/>
              <a:cxnLst/>
              <a:rect l="l" t="t" r="r" b="b"/>
              <a:pathLst>
                <a:path w="1524247" h="812800">
                  <a:moveTo>
                    <a:pt x="68224" y="0"/>
                  </a:moveTo>
                  <a:lnTo>
                    <a:pt x="1456023" y="0"/>
                  </a:lnTo>
                  <a:cubicBezTo>
                    <a:pt x="1474117" y="0"/>
                    <a:pt x="1491470" y="7188"/>
                    <a:pt x="1504265" y="19982"/>
                  </a:cubicBezTo>
                  <a:cubicBezTo>
                    <a:pt x="1517059" y="32777"/>
                    <a:pt x="1524247" y="50130"/>
                    <a:pt x="1524247" y="68224"/>
                  </a:cubicBezTo>
                  <a:lnTo>
                    <a:pt x="1524247" y="744576"/>
                  </a:lnTo>
                  <a:cubicBezTo>
                    <a:pt x="1524247" y="782255"/>
                    <a:pt x="1493702" y="812800"/>
                    <a:pt x="1456023" y="812800"/>
                  </a:cubicBezTo>
                  <a:lnTo>
                    <a:pt x="68224" y="812800"/>
                  </a:lnTo>
                  <a:cubicBezTo>
                    <a:pt x="30545" y="812800"/>
                    <a:pt x="0" y="782255"/>
                    <a:pt x="0" y="744576"/>
                  </a:cubicBezTo>
                  <a:lnTo>
                    <a:pt x="0" y="68224"/>
                  </a:lnTo>
                  <a:cubicBezTo>
                    <a:pt x="0" y="30545"/>
                    <a:pt x="30545" y="0"/>
                    <a:pt x="68224" y="0"/>
                  </a:cubicBezTo>
                  <a:close/>
                </a:path>
              </a:pathLst>
            </a:custGeom>
            <a:solidFill>
              <a:srgbClr val="FFF6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52424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276342" y="2827776"/>
            <a:ext cx="3451298" cy="6260857"/>
          </a:xfrm>
          <a:custGeom>
            <a:avLst/>
            <a:gdLst/>
            <a:ahLst/>
            <a:cxnLst/>
            <a:rect l="l" t="t" r="r" b="b"/>
            <a:pathLst>
              <a:path w="3451298" h="6260857">
                <a:moveTo>
                  <a:pt x="0" y="0"/>
                </a:moveTo>
                <a:lnTo>
                  <a:pt x="3451298" y="0"/>
                </a:lnTo>
                <a:lnTo>
                  <a:pt x="3451298" y="6260858"/>
                </a:lnTo>
                <a:lnTo>
                  <a:pt x="0" y="62608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270275" y="364680"/>
            <a:ext cx="11767998" cy="119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0"/>
              </a:lnSpc>
            </a:pPr>
            <a:r>
              <a:rPr lang="en-US" sz="6964" dirty="0">
                <a:solidFill>
                  <a:srgbClr val="FFFFFF"/>
                </a:solidFill>
                <a:latin typeface="Garet Ultra-Bold"/>
              </a:rPr>
              <a:t>¿Sabías qué?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5543" y="2130483"/>
            <a:ext cx="5617058" cy="239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Arimo"/>
              </a:rPr>
              <a:t>Las grasas monoinsaturadas y poliinsaturadas en cantidades moderadas son beneficiosas para la salud.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5543" y="6772592"/>
            <a:ext cx="5617058" cy="240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Arimo"/>
              </a:rPr>
              <a:t>El colesterol de tipo HDL “bueno” ayuda a reducir el exceso de colesterol de la sangre.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876223" y="1873625"/>
            <a:ext cx="5787375" cy="3023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Arimo"/>
              </a:rPr>
              <a:t>El colesterol es una grasa esencial para el organismo, ya que cumple funciones vitales en las celulas y el metabolismo.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10404" y="5872480"/>
            <a:ext cx="5787375" cy="363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Arimo"/>
              </a:rPr>
              <a:t>El colesterol de tipo LDL “malo” es el encargado de llevar colesterol a las células y depositarlo en los tejidos, pero en exceso puede dañar la salud.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76DA58C-1C51-4AF7-B165-646B8103D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165414"/>
            <a:ext cx="3759246" cy="1670776"/>
          </a:xfrm>
          <a:prstGeom prst="rect">
            <a:avLst/>
          </a:prstGeom>
        </p:spPr>
      </p:pic>
      <p:sp>
        <p:nvSpPr>
          <p:cNvPr id="23" name="TextBox 15">
            <a:extLst>
              <a:ext uri="{FF2B5EF4-FFF2-40B4-BE49-F238E27FC236}">
                <a16:creationId xmlns:a16="http://schemas.microsoft.com/office/drawing/2014/main" id="{271F830E-706A-4720-B5A8-A62DCCE92C7C}"/>
              </a:ext>
            </a:extLst>
          </p:cNvPr>
          <p:cNvSpPr txBox="1"/>
          <p:nvPr/>
        </p:nvSpPr>
        <p:spPr>
          <a:xfrm>
            <a:off x="783676" y="9405491"/>
            <a:ext cx="1672064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mo Bold"/>
              </a:rPr>
              <a:t>Fuente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: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mo"/>
              </a:rPr>
              <a:t>Nation. (2009).</a:t>
            </a:r>
            <a:r>
              <a:rPr lang="en-US" sz="1200" i="1" dirty="0">
                <a:solidFill>
                  <a:srgbClr val="000000"/>
                </a:solidFill>
                <a:latin typeface="Arimo"/>
              </a:rPr>
              <a:t>Cocinar con grasa de cerdo es mucho mejor que con aceite de oliva o girasol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. 1-12 p. [PDF] | Organización Mundial de la Salud para la Alimentación y la Agricultura (FAO). </a:t>
            </a:r>
            <a:r>
              <a:rPr lang="en-US" sz="1200" i="1" dirty="0">
                <a:solidFill>
                  <a:srgbClr val="000000"/>
                </a:solidFill>
                <a:latin typeface="Arimo"/>
              </a:rPr>
              <a:t>Grasas y ácidos grasos en la nutrición humana. 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2008. 21-37. [PDF] https://www.fao.org/3/i1953s/i1953s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6244" y="326312"/>
            <a:ext cx="10437956" cy="9594239"/>
            <a:chOff x="0" y="0"/>
            <a:chExt cx="2488242" cy="25268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8242" cy="2526878"/>
            </a:xfrm>
            <a:custGeom>
              <a:avLst/>
              <a:gdLst/>
              <a:ahLst/>
              <a:cxnLst/>
              <a:rect l="l" t="t" r="r" b="b"/>
              <a:pathLst>
                <a:path w="2488242" h="2526878">
                  <a:moveTo>
                    <a:pt x="0" y="0"/>
                  </a:moveTo>
                  <a:lnTo>
                    <a:pt x="2488242" y="0"/>
                  </a:lnTo>
                  <a:lnTo>
                    <a:pt x="2488242" y="2526878"/>
                  </a:lnTo>
                  <a:lnTo>
                    <a:pt x="0" y="2526878"/>
                  </a:lnTo>
                  <a:close/>
                </a:path>
              </a:pathLst>
            </a:custGeom>
            <a:solidFill>
              <a:srgbClr val="B0714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488242" cy="257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26710"/>
              </p:ext>
            </p:extLst>
          </p:nvPr>
        </p:nvGraphicFramePr>
        <p:xfrm>
          <a:off x="838922" y="3779169"/>
          <a:ext cx="9372600" cy="4936789"/>
        </p:xfrm>
        <a:graphic>
          <a:graphicData uri="http://schemas.openxmlformats.org/drawingml/2006/table">
            <a:tbl>
              <a:tblPr/>
              <a:tblGrid>
                <a:gridCol w="2132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5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32873"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latin typeface="Arimo Bold"/>
                        </a:rPr>
                        <a:t>Tipo de colesterol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latin typeface="Arimo Bold"/>
                        </a:rPr>
                        <a:t>Saturadas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latin typeface="Arimo Bold"/>
                        </a:rPr>
                        <a:t>Monoinsa-turadas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latin typeface="Arimo Bold"/>
                        </a:rPr>
                        <a:t>Poliinsa-turadas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2873"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Arimo"/>
                        </a:rPr>
                        <a:t>HDL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latin typeface="Arimo"/>
                        </a:rPr>
                        <a:t>Aumentan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latin typeface="Arimo"/>
                        </a:rPr>
                        <a:t>Aumentan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latin typeface="Arimo"/>
                        </a:rPr>
                        <a:t>Disminuyen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043"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Arimo"/>
                        </a:rPr>
                        <a:t>LDL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latin typeface="Arimo"/>
                        </a:rPr>
                        <a:t>Aumentan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latin typeface="Arimo"/>
                        </a:rPr>
                        <a:t>Disminuyen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latin typeface="Arimo"/>
                        </a:rPr>
                        <a:t>Disminuyen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12035438" y="714167"/>
            <a:ext cx="4094226" cy="4114800"/>
          </a:xfrm>
          <a:custGeom>
            <a:avLst/>
            <a:gdLst/>
            <a:ahLst/>
            <a:cxnLst/>
            <a:rect l="l" t="t" r="r" b="b"/>
            <a:pathLst>
              <a:path w="4094226" h="4114800">
                <a:moveTo>
                  <a:pt x="0" y="0"/>
                </a:moveTo>
                <a:lnTo>
                  <a:pt x="4094226" y="0"/>
                </a:lnTo>
                <a:lnTo>
                  <a:pt x="4094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951060" y="4996215"/>
            <a:ext cx="3374540" cy="2699632"/>
          </a:xfrm>
          <a:custGeom>
            <a:avLst/>
            <a:gdLst/>
            <a:ahLst/>
            <a:cxnLst/>
            <a:rect l="l" t="t" r="r" b="b"/>
            <a:pathLst>
              <a:path w="3374540" h="2699632">
                <a:moveTo>
                  <a:pt x="0" y="0"/>
                </a:moveTo>
                <a:lnTo>
                  <a:pt x="3374539" y="0"/>
                </a:lnTo>
                <a:lnTo>
                  <a:pt x="3374539" y="2699632"/>
                </a:lnTo>
                <a:lnTo>
                  <a:pt x="0" y="2699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308779" y="4933788"/>
            <a:ext cx="3176749" cy="3002028"/>
          </a:xfrm>
          <a:custGeom>
            <a:avLst/>
            <a:gdLst/>
            <a:ahLst/>
            <a:cxnLst/>
            <a:rect l="l" t="t" r="r" b="b"/>
            <a:pathLst>
              <a:path w="3176749" h="3002028">
                <a:moveTo>
                  <a:pt x="0" y="0"/>
                </a:moveTo>
                <a:lnTo>
                  <a:pt x="3176749" y="0"/>
                </a:lnTo>
                <a:lnTo>
                  <a:pt x="3176749" y="3002028"/>
                </a:lnTo>
                <a:lnTo>
                  <a:pt x="0" y="3002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58015" y="618917"/>
            <a:ext cx="9144000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 Bold"/>
              </a:rPr>
              <a:t>¿Qué </a:t>
            </a:r>
            <a:r>
              <a:rPr lang="es-MX" sz="5199" noProof="1">
                <a:solidFill>
                  <a:srgbClr val="000000"/>
                </a:solidFill>
                <a:latin typeface="Open Sans Bold"/>
              </a:rPr>
              <a:t>efecto</a:t>
            </a:r>
            <a:r>
              <a:rPr lang="en-US" sz="5199" dirty="0">
                <a:solidFill>
                  <a:srgbClr val="000000"/>
                </a:solidFill>
                <a:latin typeface="Open Sans Bold"/>
              </a:rPr>
              <a:t> tiene los tipo de grasa en cada tipo de colesterol?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100AB0B-C76C-44D1-8067-8747ACDD19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8093267"/>
            <a:ext cx="3759246" cy="1670776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B1B8AFDD-E452-421F-B5F3-8A167054D70F}"/>
              </a:ext>
            </a:extLst>
          </p:cNvPr>
          <p:cNvSpPr txBox="1"/>
          <p:nvPr/>
        </p:nvSpPr>
        <p:spPr>
          <a:xfrm>
            <a:off x="783676" y="9405491"/>
            <a:ext cx="1672064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mo Bold"/>
              </a:rPr>
              <a:t>Fuente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: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mo"/>
              </a:rPr>
              <a:t>Nation. (2009).</a:t>
            </a:r>
            <a:r>
              <a:rPr lang="en-US" sz="1200" i="1" dirty="0">
                <a:solidFill>
                  <a:srgbClr val="000000"/>
                </a:solidFill>
                <a:latin typeface="Arimo"/>
              </a:rPr>
              <a:t>Cocinar con grasa de cerdo es mucho mejor que con aceite de oliva o girasol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. 1-12 p. [PDF] | Organización Mundial de la Salud para la Alimentación y la Agricultura (FAO). </a:t>
            </a:r>
            <a:r>
              <a:rPr lang="en-US" sz="1200" i="1" dirty="0">
                <a:solidFill>
                  <a:srgbClr val="000000"/>
                </a:solidFill>
                <a:latin typeface="Arimo"/>
              </a:rPr>
              <a:t>Grasas y ácidos grasos en la nutrición humana. 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2008. 21-37. [PDF] https://www.fao.org/3/i1953s/i1953s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4588" y="2299890"/>
            <a:ext cx="4419398" cy="5131376"/>
          </a:xfrm>
          <a:custGeom>
            <a:avLst/>
            <a:gdLst/>
            <a:ahLst/>
            <a:cxnLst/>
            <a:rect l="l" t="t" r="r" b="b"/>
            <a:pathLst>
              <a:path w="4419398" h="5131376">
                <a:moveTo>
                  <a:pt x="0" y="0"/>
                </a:moveTo>
                <a:lnTo>
                  <a:pt x="4419397" y="0"/>
                </a:lnTo>
                <a:lnTo>
                  <a:pt x="4419397" y="5131375"/>
                </a:lnTo>
                <a:lnTo>
                  <a:pt x="0" y="5131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54289" y="278939"/>
            <a:ext cx="17179422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0443"/>
                </a:solidFill>
                <a:latin typeface="Garet Ultra-Bold"/>
              </a:rPr>
              <a:t>Entonces... </a:t>
            </a:r>
            <a:br>
              <a:rPr lang="en-US" sz="6000" dirty="0">
                <a:solidFill>
                  <a:srgbClr val="000443"/>
                </a:solidFill>
                <a:latin typeface="Garet Ultra-Bold"/>
              </a:rPr>
            </a:br>
            <a:r>
              <a:rPr lang="en-US" sz="6000" dirty="0">
                <a:solidFill>
                  <a:srgbClr val="000443"/>
                </a:solidFill>
                <a:latin typeface="Garet Ultra-Bold"/>
              </a:rPr>
              <a:t>¿Qué tipo de grasa conviene consumir?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t="9786" b="9848"/>
          <a:stretch/>
        </p:blipFill>
        <p:spPr>
          <a:xfrm>
            <a:off x="5717758" y="2206774"/>
            <a:ext cx="12883342" cy="68948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87959" y="7431266"/>
            <a:ext cx="6128573" cy="1705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443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De acuerdo con la tabla, la manteca de cerdo, al </a:t>
            </a:r>
            <a:r>
              <a:rPr lang="es-MX" sz="2400" noProof="1">
                <a:solidFill>
                  <a:srgbClr val="000443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igual</a:t>
            </a:r>
            <a:r>
              <a:rPr lang="en-US" sz="2400" dirty="0">
                <a:solidFill>
                  <a:srgbClr val="000443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que los aceite de aguacate y de oliva, opciones recomendadas para cocinar nuestros alimentos.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DB26AD-4D21-4F0E-A67E-B0627DEF8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8595845"/>
            <a:ext cx="3759246" cy="1670776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B89E8F71-0F32-4204-AA95-B0F1F3A84341}"/>
              </a:ext>
            </a:extLst>
          </p:cNvPr>
          <p:cNvSpPr txBox="1"/>
          <p:nvPr/>
        </p:nvSpPr>
        <p:spPr>
          <a:xfrm>
            <a:off x="6613293" y="2816674"/>
            <a:ext cx="11674707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ct val="0"/>
              </a:spcBef>
            </a:pPr>
            <a:r>
              <a:rPr lang="es-MX" sz="1400" dirty="0">
                <a:latin typeface="Arial" panose="020B0604020202020204" pitchFamily="34" charset="0"/>
                <a:ea typeface="Arimo" panose="020B0604020202020204" charset="0"/>
                <a:cs typeface="Arial" panose="020B0604020202020204" pitchFamily="34" charset="0"/>
              </a:rPr>
              <a:t>AGS: Ácidos Grasos Saturados | AGM: Ácidos Grasos Monoinsaturados | AGP: Ácidos Grasos Poliinsaturados</a:t>
            </a:r>
            <a:br>
              <a:rPr lang="es-MX" sz="1400" dirty="0">
                <a:latin typeface="Arial" panose="020B0604020202020204" pitchFamily="34" charset="0"/>
                <a:ea typeface="Arimo" panose="020B0604020202020204" charset="0"/>
                <a:cs typeface="Arial" panose="020B0604020202020204" pitchFamily="34" charset="0"/>
              </a:rPr>
            </a:br>
            <a:r>
              <a:rPr lang="es-MX" sz="1400" dirty="0">
                <a:latin typeface="Arial" panose="020B0604020202020204" pitchFamily="34" charset="0"/>
                <a:ea typeface="Arimo" panose="020B060402020202020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ea typeface="Arimo" panose="020B0604020202020204" charset="0"/>
              <a:cs typeface="Arial" panose="020B0604020202020204" pitchFamily="34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583B3E48-CDDF-4423-A34D-1657A6F486A7}"/>
              </a:ext>
            </a:extLst>
          </p:cNvPr>
          <p:cNvSpPr txBox="1"/>
          <p:nvPr/>
        </p:nvSpPr>
        <p:spPr>
          <a:xfrm>
            <a:off x="783676" y="9634091"/>
            <a:ext cx="1672064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mo Bold"/>
              </a:rPr>
              <a:t>Fuente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: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mo"/>
              </a:rPr>
              <a:t>Nation. (2009).</a:t>
            </a:r>
            <a:r>
              <a:rPr lang="en-US" sz="1200" i="1" dirty="0">
                <a:solidFill>
                  <a:srgbClr val="000000"/>
                </a:solidFill>
                <a:latin typeface="Arimo"/>
              </a:rPr>
              <a:t>Cocinar con grasa de cerdo es mucho mejor que con aceite de oliva o girasol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. 1-12 p. [PDF] | Organización Mundial de la Salud para la Alimentación y la Agricultura (FAO). </a:t>
            </a:r>
            <a:r>
              <a:rPr lang="en-US" sz="1200" i="1" dirty="0">
                <a:solidFill>
                  <a:srgbClr val="000000"/>
                </a:solidFill>
                <a:latin typeface="Arimo"/>
              </a:rPr>
              <a:t>Grasas y ácidos grasos en la nutrición humana. 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2008. 21-37. [PDF] https://www.fao.org/3/i1953s/i1953s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65200" y="346380"/>
            <a:ext cx="9447542" cy="9594239"/>
            <a:chOff x="0" y="0"/>
            <a:chExt cx="2488242" cy="25268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8242" cy="2526878"/>
            </a:xfrm>
            <a:custGeom>
              <a:avLst/>
              <a:gdLst/>
              <a:ahLst/>
              <a:cxnLst/>
              <a:rect l="l" t="t" r="r" b="b"/>
              <a:pathLst>
                <a:path w="2488242" h="2526878">
                  <a:moveTo>
                    <a:pt x="0" y="0"/>
                  </a:moveTo>
                  <a:lnTo>
                    <a:pt x="2488242" y="0"/>
                  </a:lnTo>
                  <a:lnTo>
                    <a:pt x="2488242" y="2526878"/>
                  </a:lnTo>
                  <a:lnTo>
                    <a:pt x="0" y="2526878"/>
                  </a:lnTo>
                  <a:close/>
                </a:path>
              </a:pathLst>
            </a:custGeom>
            <a:solidFill>
              <a:srgbClr val="FFF6F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488242" cy="2612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endParaRPr/>
            </a:p>
            <a:p>
              <a:pPr algn="ctr">
                <a:lnSpc>
                  <a:spcPts val="44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56968" y="4591311"/>
            <a:ext cx="4193024" cy="3380626"/>
          </a:xfrm>
          <a:custGeom>
            <a:avLst/>
            <a:gdLst/>
            <a:ahLst/>
            <a:cxnLst/>
            <a:rect l="l" t="t" r="r" b="b"/>
            <a:pathLst>
              <a:path w="4193024" h="3380626">
                <a:moveTo>
                  <a:pt x="0" y="0"/>
                </a:moveTo>
                <a:lnTo>
                  <a:pt x="4193024" y="0"/>
                </a:lnTo>
                <a:lnTo>
                  <a:pt x="4193024" y="3380626"/>
                </a:lnTo>
                <a:lnTo>
                  <a:pt x="0" y="3380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193024" y="6313576"/>
            <a:ext cx="3839568" cy="3354822"/>
          </a:xfrm>
          <a:custGeom>
            <a:avLst/>
            <a:gdLst/>
            <a:ahLst/>
            <a:cxnLst/>
            <a:rect l="l" t="t" r="r" b="b"/>
            <a:pathLst>
              <a:path w="3839568" h="3354822">
                <a:moveTo>
                  <a:pt x="0" y="0"/>
                </a:moveTo>
                <a:lnTo>
                  <a:pt x="3839568" y="0"/>
                </a:lnTo>
                <a:lnTo>
                  <a:pt x="3839568" y="3354823"/>
                </a:lnTo>
                <a:lnTo>
                  <a:pt x="0" y="3354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144000" y="1316027"/>
            <a:ext cx="7889942" cy="6896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League Spartan"/>
              </a:rPr>
              <a:t>Al cocinar con cualquier tipo </a:t>
            </a:r>
            <a:r>
              <a:rPr lang="en-US" sz="2999" dirty="0">
                <a:latin typeface="League Spartan"/>
              </a:rPr>
              <a:t>de aceite vegetal a temperatura baja, media </a:t>
            </a:r>
            <a:r>
              <a:rPr lang="en-US" sz="2999" dirty="0">
                <a:solidFill>
                  <a:srgbClr val="000000"/>
                </a:solidFill>
                <a:latin typeface="League Spartan"/>
              </a:rPr>
              <a:t>o alta, se alcanzará un proceso denominado “punto de humo”.</a:t>
            </a:r>
            <a:br>
              <a:rPr lang="en-US" sz="2999" dirty="0">
                <a:solidFill>
                  <a:srgbClr val="000000"/>
                </a:solidFill>
                <a:latin typeface="League Spartan"/>
              </a:rPr>
            </a:br>
            <a:r>
              <a:rPr lang="en-US" sz="2999" dirty="0">
                <a:solidFill>
                  <a:srgbClr val="000000"/>
                </a:solidFill>
                <a:latin typeface="League Spartan"/>
              </a:rPr>
              <a:t>En </a:t>
            </a:r>
            <a:r>
              <a:rPr lang="es-MX" sz="2999" noProof="1">
                <a:solidFill>
                  <a:srgbClr val="000000"/>
                </a:solidFill>
                <a:latin typeface="League Spartan"/>
              </a:rPr>
              <a:t>este</a:t>
            </a:r>
            <a:r>
              <a:rPr lang="en-US" sz="2999" dirty="0">
                <a:solidFill>
                  <a:srgbClr val="000000"/>
                </a:solidFill>
                <a:latin typeface="League Spartan"/>
              </a:rPr>
              <a:t> proceso, el aceite se oxida: cambia de color y libera humo. </a:t>
            </a:r>
            <a:br>
              <a:rPr lang="en-US" sz="2999" dirty="0">
                <a:solidFill>
                  <a:srgbClr val="000000"/>
                </a:solidFill>
                <a:latin typeface="League Spartan"/>
              </a:rPr>
            </a:br>
            <a:r>
              <a:rPr lang="en-US" sz="2999" dirty="0">
                <a:solidFill>
                  <a:srgbClr val="000000"/>
                </a:solidFill>
                <a:latin typeface="League Spartan"/>
              </a:rPr>
              <a:t>Lo que provoca </a:t>
            </a:r>
            <a:r>
              <a:rPr lang="en-US" sz="2999" dirty="0">
                <a:latin typeface="League Spartan"/>
              </a:rPr>
              <a:t>la degradación de sus compuestos beneficiosos </a:t>
            </a:r>
            <a:r>
              <a:rPr lang="en-US" sz="2999" dirty="0">
                <a:solidFill>
                  <a:srgbClr val="000000"/>
                </a:solidFill>
                <a:latin typeface="League Spartan"/>
              </a:rPr>
              <a:t>y la formación de sustancias químicas que, al ser inhaladas o ingeridas, pueden aumentar el riesgo de padecer cáncer o enfermedades cardiovasculares.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5DC1075-4729-42F6-8B26-1BA60C21202C}"/>
              </a:ext>
            </a:extLst>
          </p:cNvPr>
          <p:cNvSpPr txBox="1"/>
          <p:nvPr/>
        </p:nvSpPr>
        <p:spPr>
          <a:xfrm>
            <a:off x="571208" y="1336654"/>
            <a:ext cx="7243631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00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 suele considerar que freír los alimentos con aceites vegetales es más saludables que hacerlo con manteca de cerdo; sin embargo ¿es correcto?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08D26E0-7F94-49FE-8D32-93CFBC2B21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8358073"/>
            <a:ext cx="3759246" cy="1670776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A3AE754B-9E5C-4C53-8281-9BB163BA1F57}"/>
              </a:ext>
            </a:extLst>
          </p:cNvPr>
          <p:cNvSpPr txBox="1"/>
          <p:nvPr/>
        </p:nvSpPr>
        <p:spPr>
          <a:xfrm>
            <a:off x="783676" y="9557891"/>
            <a:ext cx="1672064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mo Bold"/>
              </a:rPr>
              <a:t>Fuente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: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mo"/>
              </a:rPr>
              <a:t>Nation. (2009).</a:t>
            </a:r>
            <a:r>
              <a:rPr lang="en-US" sz="1200" i="1" dirty="0">
                <a:solidFill>
                  <a:srgbClr val="000000"/>
                </a:solidFill>
                <a:latin typeface="Arimo"/>
              </a:rPr>
              <a:t>Cocinar con grasa de cerdo es mucho mejor que con aceite de oliva o girasol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. 1-12 p. [PDF] | Organización Mundial de la Salud para la Alimentación y la Agricultura (FAO). </a:t>
            </a:r>
            <a:r>
              <a:rPr lang="en-US" sz="1200" i="1" dirty="0">
                <a:solidFill>
                  <a:srgbClr val="000000"/>
                </a:solidFill>
                <a:latin typeface="Arimo"/>
              </a:rPr>
              <a:t>Grasas y ácidos grasos en la nutrición humana. 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2008. 21-37. [PDF] https://www.fao.org/3/i1953s/i1953s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81697" y="1967027"/>
            <a:ext cx="6673209" cy="3086100"/>
            <a:chOff x="0" y="0"/>
            <a:chExt cx="175755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7553" cy="812800"/>
            </a:xfrm>
            <a:custGeom>
              <a:avLst/>
              <a:gdLst/>
              <a:ahLst/>
              <a:cxnLst/>
              <a:rect l="l" t="t" r="r" b="b"/>
              <a:pathLst>
                <a:path w="1757553" h="812800">
                  <a:moveTo>
                    <a:pt x="59168" y="0"/>
                  </a:moveTo>
                  <a:lnTo>
                    <a:pt x="1698385" y="0"/>
                  </a:lnTo>
                  <a:cubicBezTo>
                    <a:pt x="1731063" y="0"/>
                    <a:pt x="1757553" y="26490"/>
                    <a:pt x="1757553" y="59168"/>
                  </a:cubicBezTo>
                  <a:lnTo>
                    <a:pt x="1757553" y="753632"/>
                  </a:lnTo>
                  <a:cubicBezTo>
                    <a:pt x="1757553" y="786310"/>
                    <a:pt x="1731063" y="812800"/>
                    <a:pt x="1698385" y="812800"/>
                  </a:cubicBezTo>
                  <a:lnTo>
                    <a:pt x="59168" y="812800"/>
                  </a:lnTo>
                  <a:cubicBezTo>
                    <a:pt x="26490" y="812800"/>
                    <a:pt x="0" y="786310"/>
                    <a:pt x="0" y="753632"/>
                  </a:cubicBezTo>
                  <a:lnTo>
                    <a:pt x="0" y="59168"/>
                  </a:lnTo>
                  <a:cubicBezTo>
                    <a:pt x="0" y="26490"/>
                    <a:pt x="26490" y="0"/>
                    <a:pt x="59168" y="0"/>
                  </a:cubicBezTo>
                  <a:close/>
                </a:path>
              </a:pathLst>
            </a:custGeom>
            <a:solidFill>
              <a:srgbClr val="AA856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757553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1697" y="6558013"/>
            <a:ext cx="6673209" cy="2387690"/>
            <a:chOff x="0" y="0"/>
            <a:chExt cx="1757553" cy="4889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7553" cy="488913"/>
            </a:xfrm>
            <a:custGeom>
              <a:avLst/>
              <a:gdLst/>
              <a:ahLst/>
              <a:cxnLst/>
              <a:rect l="l" t="t" r="r" b="b"/>
              <a:pathLst>
                <a:path w="1757553" h="488913">
                  <a:moveTo>
                    <a:pt x="59168" y="0"/>
                  </a:moveTo>
                  <a:lnTo>
                    <a:pt x="1698385" y="0"/>
                  </a:lnTo>
                  <a:cubicBezTo>
                    <a:pt x="1731063" y="0"/>
                    <a:pt x="1757553" y="26490"/>
                    <a:pt x="1757553" y="59168"/>
                  </a:cubicBezTo>
                  <a:lnTo>
                    <a:pt x="1757553" y="429745"/>
                  </a:lnTo>
                  <a:cubicBezTo>
                    <a:pt x="1757553" y="462423"/>
                    <a:pt x="1731063" y="488913"/>
                    <a:pt x="1698385" y="488913"/>
                  </a:cubicBezTo>
                  <a:lnTo>
                    <a:pt x="59168" y="488913"/>
                  </a:lnTo>
                  <a:cubicBezTo>
                    <a:pt x="26490" y="488913"/>
                    <a:pt x="0" y="462423"/>
                    <a:pt x="0" y="429745"/>
                  </a:cubicBezTo>
                  <a:lnTo>
                    <a:pt x="0" y="59168"/>
                  </a:lnTo>
                  <a:cubicBezTo>
                    <a:pt x="0" y="26490"/>
                    <a:pt x="26490" y="0"/>
                    <a:pt x="59168" y="0"/>
                  </a:cubicBezTo>
                  <a:close/>
                </a:path>
              </a:pathLst>
            </a:custGeom>
            <a:solidFill>
              <a:srgbClr val="AA856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757553" cy="536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713723" y="1919329"/>
            <a:ext cx="6673209" cy="3000670"/>
            <a:chOff x="0" y="0"/>
            <a:chExt cx="1757553" cy="6813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57553" cy="681369"/>
            </a:xfrm>
            <a:custGeom>
              <a:avLst/>
              <a:gdLst/>
              <a:ahLst/>
              <a:cxnLst/>
              <a:rect l="l" t="t" r="r" b="b"/>
              <a:pathLst>
                <a:path w="1757553" h="681369">
                  <a:moveTo>
                    <a:pt x="59168" y="0"/>
                  </a:moveTo>
                  <a:lnTo>
                    <a:pt x="1698385" y="0"/>
                  </a:lnTo>
                  <a:cubicBezTo>
                    <a:pt x="1731063" y="0"/>
                    <a:pt x="1757553" y="26490"/>
                    <a:pt x="1757553" y="59168"/>
                  </a:cubicBezTo>
                  <a:lnTo>
                    <a:pt x="1757553" y="622201"/>
                  </a:lnTo>
                  <a:cubicBezTo>
                    <a:pt x="1757553" y="654879"/>
                    <a:pt x="1731063" y="681369"/>
                    <a:pt x="1698385" y="681369"/>
                  </a:cubicBezTo>
                  <a:lnTo>
                    <a:pt x="59168" y="681369"/>
                  </a:lnTo>
                  <a:cubicBezTo>
                    <a:pt x="26490" y="681369"/>
                    <a:pt x="0" y="654879"/>
                    <a:pt x="0" y="622201"/>
                  </a:cubicBezTo>
                  <a:lnTo>
                    <a:pt x="0" y="59168"/>
                  </a:lnTo>
                  <a:cubicBezTo>
                    <a:pt x="0" y="26490"/>
                    <a:pt x="26490" y="0"/>
                    <a:pt x="59168" y="0"/>
                  </a:cubicBezTo>
                  <a:close/>
                </a:path>
              </a:pathLst>
            </a:custGeom>
            <a:solidFill>
              <a:srgbClr val="AA856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757553" cy="72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25253" y="2246016"/>
            <a:ext cx="6113762" cy="2712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9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mo"/>
              </a:rPr>
              <a:t>La grasa o manteca de cerdo al calentarse, no produce sustancias químicas que puedan provocar cáncer o enfermedades cardiacas.  </a:t>
            </a:r>
            <a:r>
              <a:rPr lang="en-US" sz="3200" b="1" dirty="0">
                <a:solidFill>
                  <a:srgbClr val="000000"/>
                </a:solidFill>
                <a:latin typeface="Arimo"/>
              </a:rPr>
              <a:t>Punto de humo alto.</a:t>
            </a:r>
            <a:endParaRPr lang="en-US" sz="3200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61420" y="6941419"/>
            <a:ext cx="6113762" cy="156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3100" dirty="0">
                <a:solidFill>
                  <a:srgbClr val="000000"/>
                </a:solidFill>
                <a:latin typeface="Arimo"/>
              </a:rPr>
              <a:t>Es baja en sodio y es rica en calcio, vitaminas B, C, D y en minerales como fósforo y hierro.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86681" y="2324569"/>
            <a:ext cx="6113762" cy="56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endParaRPr lang="en-US" sz="3399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9D9CE69C-B7E1-4B16-8A4D-D518A629B68D}"/>
              </a:ext>
            </a:extLst>
          </p:cNvPr>
          <p:cNvSpPr txBox="1"/>
          <p:nvPr/>
        </p:nvSpPr>
        <p:spPr>
          <a:xfrm>
            <a:off x="796937" y="470779"/>
            <a:ext cx="16694125" cy="1134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50"/>
              </a:lnSpc>
            </a:pPr>
            <a:r>
              <a:rPr lang="en-US" sz="5000" b="1" dirty="0">
                <a:solidFill>
                  <a:schemeClr val="tx2"/>
                </a:solidFill>
                <a:latin typeface="Garet Ultra-Bold"/>
              </a:rPr>
              <a:t>Beneficios de consumir manteca de cerdo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4560F23-0AF8-4584-9AF9-671A96302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441" y="8283835"/>
            <a:ext cx="3759246" cy="1670776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D4724070-2511-4911-873C-DCE8519C4B39}"/>
              </a:ext>
            </a:extLst>
          </p:cNvPr>
          <p:cNvSpPr txBox="1"/>
          <p:nvPr/>
        </p:nvSpPr>
        <p:spPr>
          <a:xfrm>
            <a:off x="783676" y="9405491"/>
            <a:ext cx="1672064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mo Bold"/>
              </a:rPr>
              <a:t>Fuente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:</a:t>
            </a:r>
          </a:p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Arimo"/>
              </a:rPr>
              <a:t>Nation. (2009).</a:t>
            </a:r>
            <a:r>
              <a:rPr lang="en-US" sz="1200" i="1" dirty="0">
                <a:solidFill>
                  <a:srgbClr val="000000"/>
                </a:solidFill>
                <a:latin typeface="Arimo"/>
              </a:rPr>
              <a:t>Cocinar con grasa de cerdo es mucho mejor que con aceite de oliva o girasol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. 1-12 p. [PDF] | Organización Mundial de la Salud para la Alimentación y la Agricultura (FAO). </a:t>
            </a:r>
            <a:r>
              <a:rPr lang="en-US" sz="1200" i="1" dirty="0">
                <a:solidFill>
                  <a:srgbClr val="000000"/>
                </a:solidFill>
                <a:latin typeface="Arimo"/>
              </a:rPr>
              <a:t>Grasas y ácidos grasos en la nutrición humana. 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2008. 21-37. [PDF] https://www.fao.org/3/i1953s/i1953s</a:t>
            </a:r>
          </a:p>
        </p:txBody>
      </p:sp>
      <p:sp>
        <p:nvSpPr>
          <p:cNvPr id="2" name="Freeform 2"/>
          <p:cNvSpPr/>
          <p:nvPr/>
        </p:nvSpPr>
        <p:spPr>
          <a:xfrm>
            <a:off x="5859283" y="2551459"/>
            <a:ext cx="4425550" cy="4491655"/>
          </a:xfrm>
          <a:custGeom>
            <a:avLst/>
            <a:gdLst/>
            <a:ahLst/>
            <a:cxnLst/>
            <a:rect l="l" t="t" r="r" b="b"/>
            <a:pathLst>
              <a:path w="4806863" h="5835264">
                <a:moveTo>
                  <a:pt x="0" y="0"/>
                </a:moveTo>
                <a:lnTo>
                  <a:pt x="4806864" y="0"/>
                </a:lnTo>
                <a:lnTo>
                  <a:pt x="4806864" y="5835265"/>
                </a:lnTo>
                <a:lnTo>
                  <a:pt x="0" y="58352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35" r="-9298"/>
            </a:stretch>
          </a:blipFill>
        </p:spPr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1B4E991A-0D0A-4CE2-9E61-52BEEF980166}"/>
              </a:ext>
            </a:extLst>
          </p:cNvPr>
          <p:cNvSpPr txBox="1"/>
          <p:nvPr/>
        </p:nvSpPr>
        <p:spPr>
          <a:xfrm>
            <a:off x="10971172" y="2330302"/>
            <a:ext cx="6113762" cy="240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Arimo"/>
              </a:rPr>
              <a:t>Ayuda a aumentar la saciedad, lo cual, puede ser útil en dietas bajas en carbohidratos o cetogénica.</a:t>
            </a: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5D382DBE-F725-4D9B-8EF3-A5D1FBECCFAE}"/>
              </a:ext>
            </a:extLst>
          </p:cNvPr>
          <p:cNvSpPr txBox="1"/>
          <p:nvPr/>
        </p:nvSpPr>
        <p:spPr>
          <a:xfrm>
            <a:off x="10340889" y="6963428"/>
            <a:ext cx="7534150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3100" dirty="0">
                <a:solidFill>
                  <a:schemeClr val="tx2"/>
                </a:solidFill>
                <a:latin typeface="Garet" panose="020B0604020202020204" charset="0"/>
                <a:ea typeface="Arimo Bold" panose="020B0604020202020204" charset="0"/>
                <a:cs typeface="Arimo Bold" panose="020B0604020202020204" charset="0"/>
              </a:rPr>
              <a:t>Incluye la manteca de cerdo en tu dieta: aporta energía y nutrientes esenciales para tu bienestar. 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267F6C93-73C8-4608-83EB-8FE672D55C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9" b="17514"/>
          <a:stretch/>
        </p:blipFill>
        <p:spPr>
          <a:xfrm>
            <a:off x="14279540" y="5054658"/>
            <a:ext cx="3160426" cy="19650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1038</Words>
  <Application>Microsoft Office PowerPoint</Application>
  <PresentationFormat>Personalizado</PresentationFormat>
  <Paragraphs>52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Garet Ultra-Bold</vt:lpstr>
      <vt:lpstr>Garet</vt:lpstr>
      <vt:lpstr>Arial</vt:lpstr>
      <vt:lpstr>Agrandir</vt:lpstr>
      <vt:lpstr>Arimo</vt:lpstr>
      <vt:lpstr>Open Sans Bold</vt:lpstr>
      <vt:lpstr>League Spartan</vt:lpstr>
      <vt:lpstr>Calibri</vt:lpstr>
      <vt:lpstr>Arimo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Escolar Ilustrativa Los Nutrientes de los Alimentos  Colorida</dc:title>
  <cp:lastModifiedBy>nahomyotanez@gmail.com</cp:lastModifiedBy>
  <cp:revision>23</cp:revision>
  <dcterms:created xsi:type="dcterms:W3CDTF">2006-08-16T00:00:00Z</dcterms:created>
  <dcterms:modified xsi:type="dcterms:W3CDTF">2025-07-15T19:18:48Z</dcterms:modified>
  <dc:identifier>DAGIaFMZVuM</dc:identifier>
</cp:coreProperties>
</file>