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Garet Ultra-Bold" charset="1" panose="00000000000000000000"/>
      <p:regular r:id="rId14"/>
    </p:embeddedFont>
    <p:embeddedFont>
      <p:font typeface="Agrandir" charset="1" panose="00000500000000000000"/>
      <p:regular r:id="rId15"/>
    </p:embeddedFont>
    <p:embeddedFont>
      <p:font typeface="Garet" charset="1" panose="00000000000000000000"/>
      <p:regular r:id="rId16"/>
    </p:embeddedFont>
    <p:embeddedFont>
      <p:font typeface="Arimo Bold" charset="1" panose="020B0704020202020204"/>
      <p:regular r:id="rId17"/>
    </p:embeddedFont>
    <p:embeddedFont>
      <p:font typeface="Arimo" charset="1" panose="020B0604020202020204"/>
      <p:regular r:id="rId18"/>
    </p:embeddedFont>
    <p:embeddedFont>
      <p:font typeface="Open Sans Bold" charset="1" panose="020B0806030504020204"/>
      <p:regular r:id="rId19"/>
    </p:embeddedFont>
    <p:embeddedFont>
      <p:font typeface="League Spartan" charset="1" panose="000008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611075" y="399964"/>
            <a:ext cx="10210135" cy="9487071"/>
            <a:chOff x="0" y="0"/>
            <a:chExt cx="2689089" cy="249865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89089" cy="2498653"/>
            </a:xfrm>
            <a:custGeom>
              <a:avLst/>
              <a:gdLst/>
              <a:ahLst/>
              <a:cxnLst/>
              <a:rect r="r" b="b" t="t" l="l"/>
              <a:pathLst>
                <a:path h="2498653" w="2689089">
                  <a:moveTo>
                    <a:pt x="0" y="0"/>
                  </a:moveTo>
                  <a:lnTo>
                    <a:pt x="2689089" y="0"/>
                  </a:lnTo>
                  <a:lnTo>
                    <a:pt x="2689089" y="2498653"/>
                  </a:lnTo>
                  <a:lnTo>
                    <a:pt x="0" y="2498653"/>
                  </a:lnTo>
                  <a:close/>
                </a:path>
              </a:pathLst>
            </a:custGeom>
            <a:solidFill>
              <a:srgbClr val="969EC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689089" cy="25462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83756" y="5892379"/>
            <a:ext cx="5052038" cy="3365921"/>
          </a:xfrm>
          <a:custGeom>
            <a:avLst/>
            <a:gdLst/>
            <a:ahLst/>
            <a:cxnLst/>
            <a:rect r="r" b="b" t="t" l="l"/>
            <a:pathLst>
              <a:path h="3365921" w="5052038">
                <a:moveTo>
                  <a:pt x="0" y="0"/>
                </a:moveTo>
                <a:lnTo>
                  <a:pt x="5052039" y="0"/>
                </a:lnTo>
                <a:lnTo>
                  <a:pt x="5052039" y="3365921"/>
                </a:lnTo>
                <a:lnTo>
                  <a:pt x="0" y="33659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58090" y="785999"/>
            <a:ext cx="2848716" cy="4357501"/>
          </a:xfrm>
          <a:custGeom>
            <a:avLst/>
            <a:gdLst/>
            <a:ahLst/>
            <a:cxnLst/>
            <a:rect r="r" b="b" t="t" l="l"/>
            <a:pathLst>
              <a:path h="4357501" w="2848716">
                <a:moveTo>
                  <a:pt x="0" y="0"/>
                </a:moveTo>
                <a:lnTo>
                  <a:pt x="2848717" y="0"/>
                </a:lnTo>
                <a:lnTo>
                  <a:pt x="2848717" y="4357501"/>
                </a:lnTo>
                <a:lnTo>
                  <a:pt x="0" y="43575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906878" y="1500376"/>
            <a:ext cx="9352422" cy="40335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779"/>
              </a:lnSpc>
            </a:pPr>
            <a:r>
              <a:rPr lang="en-US" sz="7699">
                <a:solidFill>
                  <a:srgbClr val="FFFFFF"/>
                </a:solidFill>
                <a:latin typeface="Garet Ultra-Bold"/>
              </a:rPr>
              <a:t>Manteca de cerdo vs Aceites vegetales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613261" y="7110350"/>
            <a:ext cx="5646039" cy="1190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>
                <a:solidFill>
                  <a:srgbClr val="FFFFFF"/>
                </a:solidFill>
                <a:latin typeface="Agrandir"/>
              </a:rPr>
              <a:t>¿Cuál es mejor?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462215" y="1028700"/>
            <a:ext cx="3002684" cy="3855774"/>
          </a:xfrm>
          <a:custGeom>
            <a:avLst/>
            <a:gdLst/>
            <a:ahLst/>
            <a:cxnLst/>
            <a:rect r="r" b="b" t="t" l="l"/>
            <a:pathLst>
              <a:path h="3855774" w="3002684">
                <a:moveTo>
                  <a:pt x="0" y="0"/>
                </a:moveTo>
                <a:lnTo>
                  <a:pt x="3002684" y="0"/>
                </a:lnTo>
                <a:lnTo>
                  <a:pt x="3002684" y="3855774"/>
                </a:lnTo>
                <a:lnTo>
                  <a:pt x="0" y="38557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499711" y="5156384"/>
            <a:ext cx="3435355" cy="4101916"/>
          </a:xfrm>
          <a:custGeom>
            <a:avLst/>
            <a:gdLst/>
            <a:ahLst/>
            <a:cxnLst/>
            <a:rect r="r" b="b" t="t" l="l"/>
            <a:pathLst>
              <a:path h="4101916" w="3435355">
                <a:moveTo>
                  <a:pt x="0" y="0"/>
                </a:moveTo>
                <a:lnTo>
                  <a:pt x="3435355" y="0"/>
                </a:lnTo>
                <a:lnTo>
                  <a:pt x="3435355" y="4101916"/>
                </a:lnTo>
                <a:lnTo>
                  <a:pt x="0" y="41019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291597" y="1719526"/>
            <a:ext cx="8588944" cy="3683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000443"/>
                </a:solidFill>
                <a:latin typeface="Garet"/>
              </a:rPr>
              <a:t>Los ácidos grasos son necesarios como fuente de energía, además de cumplir con funciones de carácter metabólico y estructural en el cuerpo humano </a:t>
            </a:r>
          </a:p>
          <a:p>
            <a:pPr algn="just">
              <a:lnSpc>
                <a:spcPts val="4899"/>
              </a:lnSpc>
              <a:spcBef>
                <a:spcPct val="0"/>
              </a:spcBef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8399570" y="5599090"/>
            <a:ext cx="8739427" cy="306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000443"/>
                </a:solidFill>
                <a:latin typeface="Garet"/>
              </a:rPr>
              <a:t>Cabe recalcar que, en gran parte de los alimentos, incluyendo la manteca de cerdo y los aceites vegetales contienen cierto tipo de grasas</a:t>
            </a:r>
          </a:p>
          <a:p>
            <a:pPr algn="just">
              <a:lnSpc>
                <a:spcPts val="489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DC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26312" y="346381"/>
            <a:ext cx="17635375" cy="9594239"/>
            <a:chOff x="0" y="0"/>
            <a:chExt cx="4644708" cy="252687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644708" cy="2526878"/>
            </a:xfrm>
            <a:custGeom>
              <a:avLst/>
              <a:gdLst/>
              <a:ahLst/>
              <a:cxnLst/>
              <a:rect r="r" b="b" t="t" l="l"/>
              <a:pathLst>
                <a:path h="2526878" w="4644708">
                  <a:moveTo>
                    <a:pt x="0" y="0"/>
                  </a:moveTo>
                  <a:lnTo>
                    <a:pt x="4644708" y="0"/>
                  </a:lnTo>
                  <a:lnTo>
                    <a:pt x="4644708" y="2526878"/>
                  </a:lnTo>
                  <a:lnTo>
                    <a:pt x="0" y="2526878"/>
                  </a:lnTo>
                  <a:close/>
                </a:path>
              </a:pathLst>
            </a:custGeom>
            <a:solidFill>
              <a:srgbClr val="FFF6F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644708" cy="25745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255478" y="6355081"/>
            <a:ext cx="5100354" cy="2903219"/>
          </a:xfrm>
          <a:custGeom>
            <a:avLst/>
            <a:gdLst/>
            <a:ahLst/>
            <a:cxnLst/>
            <a:rect r="r" b="b" t="t" l="l"/>
            <a:pathLst>
              <a:path h="2903219" w="5100354">
                <a:moveTo>
                  <a:pt x="0" y="0"/>
                </a:moveTo>
                <a:lnTo>
                  <a:pt x="5100354" y="0"/>
                </a:lnTo>
                <a:lnTo>
                  <a:pt x="5100354" y="2903219"/>
                </a:lnTo>
                <a:lnTo>
                  <a:pt x="0" y="29032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268" r="0" b="-11268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61228" y="914400"/>
            <a:ext cx="16912919" cy="1028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443"/>
                </a:solidFill>
                <a:latin typeface="Garet Ultra-Bold"/>
              </a:rPr>
              <a:t>Pero... ¿Cuales son esos ácidos grasos?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3014662"/>
            <a:ext cx="4314020" cy="4659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000443"/>
                </a:solidFill>
                <a:latin typeface="Arimo Bold"/>
              </a:rPr>
              <a:t>Saturadas (AGS):  </a:t>
            </a:r>
            <a:r>
              <a:rPr lang="en-US" sz="3299">
                <a:solidFill>
                  <a:srgbClr val="000443"/>
                </a:solidFill>
                <a:latin typeface="Arimo"/>
              </a:rPr>
              <a:t>Predominan los alimentos de origen animal pero también se encuentran en alimentos de origen vegetal como aceites de coco, palma.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820687" y="3014662"/>
            <a:ext cx="5535145" cy="2916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000443"/>
                </a:solidFill>
                <a:latin typeface="Arimo Bold"/>
              </a:rPr>
              <a:t>Poliinsaturadas (AGP):</a:t>
            </a:r>
            <a:r>
              <a:rPr lang="en-US" sz="3299">
                <a:solidFill>
                  <a:srgbClr val="000443"/>
                </a:solidFill>
                <a:latin typeface="Arimo"/>
              </a:rPr>
              <a:t> Predominan principalmente en pescados y aceites de origen vegetal (soya, maíz, girasol).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832082" y="3014662"/>
            <a:ext cx="5425501" cy="40786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000443"/>
                </a:solidFill>
                <a:latin typeface="Arimo Bold"/>
              </a:rPr>
              <a:t>Monoinsaturadas (AGM):</a:t>
            </a:r>
            <a:r>
              <a:rPr lang="en-US" sz="3299">
                <a:solidFill>
                  <a:srgbClr val="000443"/>
                </a:solidFill>
                <a:latin typeface="Arimo"/>
              </a:rPr>
              <a:t> Principalmente se encuentran en aceites y grasas culinarias como mantequilla, margarina, tocino, manteca de cerdo, aceite de oliva y aguacate.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489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40385" y="1787266"/>
            <a:ext cx="5787375" cy="3086100"/>
            <a:chOff x="0" y="0"/>
            <a:chExt cx="1524247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24247" cy="812800"/>
            </a:xfrm>
            <a:custGeom>
              <a:avLst/>
              <a:gdLst/>
              <a:ahLst/>
              <a:cxnLst/>
              <a:rect r="r" b="b" t="t" l="l"/>
              <a:pathLst>
                <a:path h="812800" w="1524247">
                  <a:moveTo>
                    <a:pt x="68224" y="0"/>
                  </a:moveTo>
                  <a:lnTo>
                    <a:pt x="1456023" y="0"/>
                  </a:lnTo>
                  <a:cubicBezTo>
                    <a:pt x="1474117" y="0"/>
                    <a:pt x="1491470" y="7188"/>
                    <a:pt x="1504265" y="19982"/>
                  </a:cubicBezTo>
                  <a:cubicBezTo>
                    <a:pt x="1517059" y="32777"/>
                    <a:pt x="1524247" y="50130"/>
                    <a:pt x="1524247" y="68224"/>
                  </a:cubicBezTo>
                  <a:lnTo>
                    <a:pt x="1524247" y="744576"/>
                  </a:lnTo>
                  <a:cubicBezTo>
                    <a:pt x="1524247" y="782255"/>
                    <a:pt x="1493702" y="812800"/>
                    <a:pt x="1456023" y="812800"/>
                  </a:cubicBezTo>
                  <a:lnTo>
                    <a:pt x="68224" y="812800"/>
                  </a:lnTo>
                  <a:cubicBezTo>
                    <a:pt x="30545" y="812800"/>
                    <a:pt x="0" y="782255"/>
                    <a:pt x="0" y="744576"/>
                  </a:cubicBezTo>
                  <a:lnTo>
                    <a:pt x="0" y="68224"/>
                  </a:lnTo>
                  <a:cubicBezTo>
                    <a:pt x="0" y="30545"/>
                    <a:pt x="30545" y="0"/>
                    <a:pt x="68224" y="0"/>
                  </a:cubicBezTo>
                  <a:close/>
                </a:path>
              </a:pathLst>
            </a:custGeom>
            <a:solidFill>
              <a:srgbClr val="FFF6F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1524247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40385" y="6172200"/>
            <a:ext cx="5787375" cy="3086100"/>
            <a:chOff x="0" y="0"/>
            <a:chExt cx="1524247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524247" cy="812800"/>
            </a:xfrm>
            <a:custGeom>
              <a:avLst/>
              <a:gdLst/>
              <a:ahLst/>
              <a:cxnLst/>
              <a:rect r="r" b="b" t="t" l="l"/>
              <a:pathLst>
                <a:path h="812800" w="1524247">
                  <a:moveTo>
                    <a:pt x="68224" y="0"/>
                  </a:moveTo>
                  <a:lnTo>
                    <a:pt x="1456023" y="0"/>
                  </a:lnTo>
                  <a:cubicBezTo>
                    <a:pt x="1474117" y="0"/>
                    <a:pt x="1491470" y="7188"/>
                    <a:pt x="1504265" y="19982"/>
                  </a:cubicBezTo>
                  <a:cubicBezTo>
                    <a:pt x="1517059" y="32777"/>
                    <a:pt x="1524247" y="50130"/>
                    <a:pt x="1524247" y="68224"/>
                  </a:cubicBezTo>
                  <a:lnTo>
                    <a:pt x="1524247" y="744576"/>
                  </a:lnTo>
                  <a:cubicBezTo>
                    <a:pt x="1524247" y="782255"/>
                    <a:pt x="1493702" y="812800"/>
                    <a:pt x="1456023" y="812800"/>
                  </a:cubicBezTo>
                  <a:lnTo>
                    <a:pt x="68224" y="812800"/>
                  </a:lnTo>
                  <a:cubicBezTo>
                    <a:pt x="30545" y="812800"/>
                    <a:pt x="0" y="782255"/>
                    <a:pt x="0" y="744576"/>
                  </a:cubicBezTo>
                  <a:lnTo>
                    <a:pt x="0" y="68224"/>
                  </a:lnTo>
                  <a:cubicBezTo>
                    <a:pt x="0" y="30545"/>
                    <a:pt x="30545" y="0"/>
                    <a:pt x="68224" y="0"/>
                  </a:cubicBezTo>
                  <a:close/>
                </a:path>
              </a:pathLst>
            </a:custGeom>
            <a:solidFill>
              <a:srgbClr val="FFF6F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1524247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876223" y="5958205"/>
            <a:ext cx="6055738" cy="3514090"/>
            <a:chOff x="0" y="0"/>
            <a:chExt cx="1594927" cy="92552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94927" cy="925522"/>
            </a:xfrm>
            <a:custGeom>
              <a:avLst/>
              <a:gdLst/>
              <a:ahLst/>
              <a:cxnLst/>
              <a:rect r="r" b="b" t="t" l="l"/>
              <a:pathLst>
                <a:path h="925522" w="1594927">
                  <a:moveTo>
                    <a:pt x="65201" y="0"/>
                  </a:moveTo>
                  <a:lnTo>
                    <a:pt x="1529726" y="0"/>
                  </a:lnTo>
                  <a:cubicBezTo>
                    <a:pt x="1565735" y="0"/>
                    <a:pt x="1594927" y="29191"/>
                    <a:pt x="1594927" y="65201"/>
                  </a:cubicBezTo>
                  <a:lnTo>
                    <a:pt x="1594927" y="860321"/>
                  </a:lnTo>
                  <a:cubicBezTo>
                    <a:pt x="1594927" y="896330"/>
                    <a:pt x="1565735" y="925522"/>
                    <a:pt x="1529726" y="925522"/>
                  </a:cubicBezTo>
                  <a:lnTo>
                    <a:pt x="65201" y="925522"/>
                  </a:lnTo>
                  <a:cubicBezTo>
                    <a:pt x="47908" y="925522"/>
                    <a:pt x="31324" y="918652"/>
                    <a:pt x="19097" y="906425"/>
                  </a:cubicBezTo>
                  <a:cubicBezTo>
                    <a:pt x="6869" y="894197"/>
                    <a:pt x="0" y="877613"/>
                    <a:pt x="0" y="860321"/>
                  </a:cubicBezTo>
                  <a:lnTo>
                    <a:pt x="0" y="65201"/>
                  </a:lnTo>
                  <a:cubicBezTo>
                    <a:pt x="0" y="29191"/>
                    <a:pt x="29191" y="0"/>
                    <a:pt x="65201" y="0"/>
                  </a:cubicBezTo>
                  <a:close/>
                </a:path>
              </a:pathLst>
            </a:custGeom>
            <a:solidFill>
              <a:srgbClr val="FFF6F2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1594927" cy="9731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876223" y="1787266"/>
            <a:ext cx="5787375" cy="3086100"/>
            <a:chOff x="0" y="0"/>
            <a:chExt cx="1524247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524247" cy="812800"/>
            </a:xfrm>
            <a:custGeom>
              <a:avLst/>
              <a:gdLst/>
              <a:ahLst/>
              <a:cxnLst/>
              <a:rect r="r" b="b" t="t" l="l"/>
              <a:pathLst>
                <a:path h="812800" w="1524247">
                  <a:moveTo>
                    <a:pt x="68224" y="0"/>
                  </a:moveTo>
                  <a:lnTo>
                    <a:pt x="1456023" y="0"/>
                  </a:lnTo>
                  <a:cubicBezTo>
                    <a:pt x="1474117" y="0"/>
                    <a:pt x="1491470" y="7188"/>
                    <a:pt x="1504265" y="19982"/>
                  </a:cubicBezTo>
                  <a:cubicBezTo>
                    <a:pt x="1517059" y="32777"/>
                    <a:pt x="1524247" y="50130"/>
                    <a:pt x="1524247" y="68224"/>
                  </a:cubicBezTo>
                  <a:lnTo>
                    <a:pt x="1524247" y="744576"/>
                  </a:lnTo>
                  <a:cubicBezTo>
                    <a:pt x="1524247" y="782255"/>
                    <a:pt x="1493702" y="812800"/>
                    <a:pt x="1456023" y="812800"/>
                  </a:cubicBezTo>
                  <a:lnTo>
                    <a:pt x="68224" y="812800"/>
                  </a:lnTo>
                  <a:cubicBezTo>
                    <a:pt x="30545" y="812800"/>
                    <a:pt x="0" y="782255"/>
                    <a:pt x="0" y="744576"/>
                  </a:cubicBezTo>
                  <a:lnTo>
                    <a:pt x="0" y="68224"/>
                  </a:lnTo>
                  <a:cubicBezTo>
                    <a:pt x="0" y="30545"/>
                    <a:pt x="30545" y="0"/>
                    <a:pt x="68224" y="0"/>
                  </a:cubicBezTo>
                  <a:close/>
                </a:path>
              </a:pathLst>
            </a:custGeom>
            <a:solidFill>
              <a:srgbClr val="FFF6F2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1524247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7276342" y="2827776"/>
            <a:ext cx="3451298" cy="6260857"/>
          </a:xfrm>
          <a:custGeom>
            <a:avLst/>
            <a:gdLst/>
            <a:ahLst/>
            <a:cxnLst/>
            <a:rect r="r" b="b" t="t" l="l"/>
            <a:pathLst>
              <a:path h="6260857" w="3451298">
                <a:moveTo>
                  <a:pt x="0" y="0"/>
                </a:moveTo>
                <a:lnTo>
                  <a:pt x="3451298" y="0"/>
                </a:lnTo>
                <a:lnTo>
                  <a:pt x="3451298" y="6260858"/>
                </a:lnTo>
                <a:lnTo>
                  <a:pt x="0" y="62608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3270275" y="364680"/>
            <a:ext cx="11767998" cy="1194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50"/>
              </a:lnSpc>
            </a:pPr>
            <a:r>
              <a:rPr lang="en-US" sz="6964">
                <a:solidFill>
                  <a:srgbClr val="FFFFFF"/>
                </a:solidFill>
                <a:latin typeface="Garet Ultra-Bold"/>
              </a:rPr>
              <a:t>¿Sabías qué?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25543" y="2243797"/>
            <a:ext cx="5617058" cy="2399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Arimo"/>
              </a:rPr>
              <a:t>Las grasas monoinsaturadas y polinsaturadas en cantidades moderadas son benéficas para la salud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25543" y="6772592"/>
            <a:ext cx="5617058" cy="1799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Arimo"/>
              </a:rPr>
              <a:t>El colesterol de tipo HDL es el encargado de reducir el colesterol en la sangre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876223" y="1873625"/>
            <a:ext cx="5787375" cy="29997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Arimo"/>
              </a:rPr>
              <a:t>El colesterol es una de las grasas imprescindibles en nuestro organismo por sus funciones celulares y metabolicas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010404" y="5872480"/>
            <a:ext cx="5787375" cy="3599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Arimo"/>
              </a:rPr>
              <a:t>El colesterol de tipo LDL es el encargado de llevar colesterol a las células y depositarlo en los tejidos, pero un exceso puede provocar un daño a la salud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06244" y="326312"/>
            <a:ext cx="9447542" cy="9594239"/>
            <a:chOff x="0" y="0"/>
            <a:chExt cx="2488242" cy="252687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88242" cy="2526878"/>
            </a:xfrm>
            <a:custGeom>
              <a:avLst/>
              <a:gdLst/>
              <a:ahLst/>
              <a:cxnLst/>
              <a:rect r="r" b="b" t="t" l="l"/>
              <a:pathLst>
                <a:path h="2526878" w="2488242">
                  <a:moveTo>
                    <a:pt x="0" y="0"/>
                  </a:moveTo>
                  <a:lnTo>
                    <a:pt x="2488242" y="0"/>
                  </a:lnTo>
                  <a:lnTo>
                    <a:pt x="2488242" y="2526878"/>
                  </a:lnTo>
                  <a:lnTo>
                    <a:pt x="0" y="2526878"/>
                  </a:lnTo>
                  <a:close/>
                </a:path>
              </a:pathLst>
            </a:custGeom>
            <a:solidFill>
              <a:srgbClr val="B0714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488242" cy="25745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1028700" y="3807162"/>
          <a:ext cx="8573315" cy="4936788"/>
        </p:xfrm>
        <a:graphic>
          <a:graphicData uri="http://schemas.openxmlformats.org/drawingml/2006/table">
            <a:tbl>
              <a:tblPr/>
              <a:tblGrid>
                <a:gridCol w="2172613"/>
                <a:gridCol w="2124768"/>
                <a:gridCol w="2161896"/>
                <a:gridCol w="2114038"/>
              </a:tblGrid>
              <a:tr h="153287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4060"/>
                        </a:lnSpc>
                        <a:defRPr/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latin typeface="Arimo Bold"/>
                        </a:rPr>
                        <a:t>Tipo de colesterol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4060"/>
                        </a:lnSpc>
                        <a:defRPr/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latin typeface="Arimo Bold"/>
                        </a:rPr>
                        <a:t>Saturadas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4060"/>
                        </a:lnSpc>
                        <a:defRPr/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latin typeface="Arimo Bold"/>
                        </a:rPr>
                        <a:t>Monoinsaturadas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4060"/>
                        </a:lnSpc>
                        <a:defRPr/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latin typeface="Arimo Bold"/>
                        </a:rPr>
                        <a:t>Poliinsaturadas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7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4060"/>
                        </a:lnSpc>
                        <a:defRPr/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latin typeface="Arimo"/>
                        </a:rPr>
                        <a:t>HDL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4060"/>
                        </a:lnSpc>
                        <a:defRPr/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latin typeface="Arimo"/>
                        </a:rPr>
                        <a:t>Aumentan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4060"/>
                        </a:lnSpc>
                        <a:defRPr/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latin typeface="Arimo"/>
                        </a:rPr>
                        <a:t>Aumentan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4060"/>
                        </a:lnSpc>
                        <a:defRPr/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latin typeface="Arimo"/>
                        </a:rPr>
                        <a:t>Disminuyen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04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4060"/>
                        </a:lnSpc>
                        <a:defRPr/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latin typeface="Arimo"/>
                        </a:rPr>
                        <a:t>LDL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4060"/>
                        </a:lnSpc>
                        <a:defRPr/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latin typeface="Arimo"/>
                        </a:rPr>
                        <a:t>Aumentan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4060"/>
                        </a:lnSpc>
                        <a:defRPr/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latin typeface="Arimo"/>
                        </a:rPr>
                        <a:t>Disminuyen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4060"/>
                        </a:lnSpc>
                        <a:defRPr/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latin typeface="Arimo"/>
                        </a:rPr>
                        <a:t>Disminuyen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6" id="6"/>
          <p:cNvSpPr/>
          <p:nvPr/>
        </p:nvSpPr>
        <p:spPr>
          <a:xfrm flipH="false" flipV="false" rot="0">
            <a:off x="12035438" y="714167"/>
            <a:ext cx="4094226" cy="4114800"/>
          </a:xfrm>
          <a:custGeom>
            <a:avLst/>
            <a:gdLst/>
            <a:ahLst/>
            <a:cxnLst/>
            <a:rect r="r" b="b" t="t" l="l"/>
            <a:pathLst>
              <a:path h="4114800" w="4094226">
                <a:moveTo>
                  <a:pt x="0" y="0"/>
                </a:moveTo>
                <a:lnTo>
                  <a:pt x="4094226" y="0"/>
                </a:lnTo>
                <a:lnTo>
                  <a:pt x="40942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094256" y="6025431"/>
            <a:ext cx="3374540" cy="2699632"/>
          </a:xfrm>
          <a:custGeom>
            <a:avLst/>
            <a:gdLst/>
            <a:ahLst/>
            <a:cxnLst/>
            <a:rect r="r" b="b" t="t" l="l"/>
            <a:pathLst>
              <a:path h="2699632" w="3374540">
                <a:moveTo>
                  <a:pt x="0" y="0"/>
                </a:moveTo>
                <a:lnTo>
                  <a:pt x="3374539" y="0"/>
                </a:lnTo>
                <a:lnTo>
                  <a:pt x="3374539" y="2699632"/>
                </a:lnTo>
                <a:lnTo>
                  <a:pt x="0" y="26996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082551" y="5741922"/>
            <a:ext cx="3176749" cy="3002028"/>
          </a:xfrm>
          <a:custGeom>
            <a:avLst/>
            <a:gdLst/>
            <a:ahLst/>
            <a:cxnLst/>
            <a:rect r="r" b="b" t="t" l="l"/>
            <a:pathLst>
              <a:path h="3002028" w="3176749">
                <a:moveTo>
                  <a:pt x="0" y="0"/>
                </a:moveTo>
                <a:lnTo>
                  <a:pt x="3176749" y="0"/>
                </a:lnTo>
                <a:lnTo>
                  <a:pt x="3176749" y="3002028"/>
                </a:lnTo>
                <a:lnTo>
                  <a:pt x="0" y="30020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58015" y="618917"/>
            <a:ext cx="9144000" cy="2734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¿Qué efecto tiene los tipo de grasa en cada tipo de colesterol?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7B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54588" y="2299890"/>
            <a:ext cx="4419398" cy="5131376"/>
          </a:xfrm>
          <a:custGeom>
            <a:avLst/>
            <a:gdLst/>
            <a:ahLst/>
            <a:cxnLst/>
            <a:rect r="r" b="b" t="t" l="l"/>
            <a:pathLst>
              <a:path h="5131376" w="4419398">
                <a:moveTo>
                  <a:pt x="0" y="0"/>
                </a:moveTo>
                <a:lnTo>
                  <a:pt x="4419397" y="0"/>
                </a:lnTo>
                <a:lnTo>
                  <a:pt x="4419397" y="5131375"/>
                </a:lnTo>
                <a:lnTo>
                  <a:pt x="0" y="51313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94101" y="204390"/>
            <a:ext cx="15299799" cy="2095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443"/>
                </a:solidFill>
                <a:latin typeface="Garet Ultra-Bold"/>
              </a:rPr>
              <a:t>Entonces... ¿Qué tipo de grasa conviene consumir?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745600" y="1752544"/>
            <a:ext cx="12883342" cy="8579368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0" y="7928263"/>
            <a:ext cx="6128573" cy="20916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000443"/>
                </a:solidFill>
                <a:latin typeface="Arimo Bold"/>
              </a:rPr>
              <a:t>De acuerdo con la tabla y el gráfico, la manteca de cerdo como el aceite de aguacate y de oliva son las grasas recomendables para cocinar nuestros alimentos.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7B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365200" y="346381"/>
            <a:ext cx="9447542" cy="9594239"/>
            <a:chOff x="0" y="0"/>
            <a:chExt cx="2488242" cy="252687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88242" cy="2526878"/>
            </a:xfrm>
            <a:custGeom>
              <a:avLst/>
              <a:gdLst/>
              <a:ahLst/>
              <a:cxnLst/>
              <a:rect r="r" b="b" t="t" l="l"/>
              <a:pathLst>
                <a:path h="2526878" w="2488242">
                  <a:moveTo>
                    <a:pt x="0" y="0"/>
                  </a:moveTo>
                  <a:lnTo>
                    <a:pt x="2488242" y="0"/>
                  </a:lnTo>
                  <a:lnTo>
                    <a:pt x="2488242" y="2526878"/>
                  </a:lnTo>
                  <a:lnTo>
                    <a:pt x="0" y="2526878"/>
                  </a:lnTo>
                  <a:close/>
                </a:path>
              </a:pathLst>
            </a:custGeom>
            <a:solidFill>
              <a:srgbClr val="FFF6F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85725"/>
              <a:ext cx="2488242" cy="26126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79"/>
                </a:lnSpc>
              </a:pPr>
            </a:p>
            <a:p>
              <a:pPr algn="ctr">
                <a:lnSpc>
                  <a:spcPts val="447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414570" y="4623263"/>
            <a:ext cx="4193024" cy="3380626"/>
          </a:xfrm>
          <a:custGeom>
            <a:avLst/>
            <a:gdLst/>
            <a:ahLst/>
            <a:cxnLst/>
            <a:rect r="r" b="b" t="t" l="l"/>
            <a:pathLst>
              <a:path h="3380626" w="4193024">
                <a:moveTo>
                  <a:pt x="0" y="0"/>
                </a:moveTo>
                <a:lnTo>
                  <a:pt x="4193024" y="0"/>
                </a:lnTo>
                <a:lnTo>
                  <a:pt x="4193024" y="3380626"/>
                </a:lnTo>
                <a:lnTo>
                  <a:pt x="0" y="33806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193024" y="6313576"/>
            <a:ext cx="3839568" cy="3354822"/>
          </a:xfrm>
          <a:custGeom>
            <a:avLst/>
            <a:gdLst/>
            <a:ahLst/>
            <a:cxnLst/>
            <a:rect r="r" b="b" t="t" l="l"/>
            <a:pathLst>
              <a:path h="3354822" w="3839568">
                <a:moveTo>
                  <a:pt x="0" y="0"/>
                </a:moveTo>
                <a:lnTo>
                  <a:pt x="3839568" y="0"/>
                </a:lnTo>
                <a:lnTo>
                  <a:pt x="3839568" y="3354823"/>
                </a:lnTo>
                <a:lnTo>
                  <a:pt x="0" y="33548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14570" y="847715"/>
            <a:ext cx="7556909" cy="3508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Arimo Bold"/>
              </a:rPr>
              <a:t>Freír nuestros alimentos con aceites vegetales tiene que ser más saludable que cocinar con manteca de cerdo, pero ¿Es correcto?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144000" y="1316027"/>
            <a:ext cx="7889942" cy="26003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League Spartan"/>
              </a:rPr>
              <a:t>Nosotros, al cocinar con cualquier tipo de aceite vegetal, al calentarlo en un sartén ya sea a temperatura baja, media o alta, entrará en un proceso denominado “punto de humo”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588402" y="4448698"/>
            <a:ext cx="7001139" cy="52197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League Spartan"/>
              </a:rPr>
              <a:t>El aceite comenzará a oxidarse, es decir, empezará a cambiar de color y a humear por lo que comenzarán a degradarse los compuestos benéficos y se empezarán a producir sustancias químicas que al consumirlas o inhalarlas se corre el riesgo de padecer cáncer o enfermedades cardiacas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ED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368509" y="1775235"/>
            <a:ext cx="4806863" cy="5835264"/>
          </a:xfrm>
          <a:custGeom>
            <a:avLst/>
            <a:gdLst/>
            <a:ahLst/>
            <a:cxnLst/>
            <a:rect r="r" b="b" t="t" l="l"/>
            <a:pathLst>
              <a:path h="5835264" w="4806863">
                <a:moveTo>
                  <a:pt x="0" y="0"/>
                </a:moveTo>
                <a:lnTo>
                  <a:pt x="4806864" y="0"/>
                </a:lnTo>
                <a:lnTo>
                  <a:pt x="4806864" y="5835265"/>
                </a:lnTo>
                <a:lnTo>
                  <a:pt x="0" y="58352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35" t="0" r="-9298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88259" y="894010"/>
            <a:ext cx="6673209" cy="3086100"/>
            <a:chOff x="0" y="0"/>
            <a:chExt cx="1757553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57553" cy="812800"/>
            </a:xfrm>
            <a:custGeom>
              <a:avLst/>
              <a:gdLst/>
              <a:ahLst/>
              <a:cxnLst/>
              <a:rect r="r" b="b" t="t" l="l"/>
              <a:pathLst>
                <a:path h="812800" w="1757553">
                  <a:moveTo>
                    <a:pt x="59168" y="0"/>
                  </a:moveTo>
                  <a:lnTo>
                    <a:pt x="1698385" y="0"/>
                  </a:lnTo>
                  <a:cubicBezTo>
                    <a:pt x="1731063" y="0"/>
                    <a:pt x="1757553" y="26490"/>
                    <a:pt x="1757553" y="59168"/>
                  </a:cubicBezTo>
                  <a:lnTo>
                    <a:pt x="1757553" y="753632"/>
                  </a:lnTo>
                  <a:cubicBezTo>
                    <a:pt x="1757553" y="786310"/>
                    <a:pt x="1731063" y="812800"/>
                    <a:pt x="1698385" y="812800"/>
                  </a:cubicBezTo>
                  <a:lnTo>
                    <a:pt x="59168" y="812800"/>
                  </a:lnTo>
                  <a:cubicBezTo>
                    <a:pt x="26490" y="812800"/>
                    <a:pt x="0" y="786310"/>
                    <a:pt x="0" y="753632"/>
                  </a:cubicBezTo>
                  <a:lnTo>
                    <a:pt x="0" y="59168"/>
                  </a:lnTo>
                  <a:cubicBezTo>
                    <a:pt x="0" y="26490"/>
                    <a:pt x="26490" y="0"/>
                    <a:pt x="59168" y="0"/>
                  </a:cubicBezTo>
                  <a:close/>
                </a:path>
              </a:pathLst>
            </a:custGeom>
            <a:solidFill>
              <a:srgbClr val="AA856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1757553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88259" y="4395787"/>
            <a:ext cx="6673209" cy="1856341"/>
            <a:chOff x="0" y="0"/>
            <a:chExt cx="1757553" cy="48891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757553" cy="488913"/>
            </a:xfrm>
            <a:custGeom>
              <a:avLst/>
              <a:gdLst/>
              <a:ahLst/>
              <a:cxnLst/>
              <a:rect r="r" b="b" t="t" l="l"/>
              <a:pathLst>
                <a:path h="488913" w="1757553">
                  <a:moveTo>
                    <a:pt x="59168" y="0"/>
                  </a:moveTo>
                  <a:lnTo>
                    <a:pt x="1698385" y="0"/>
                  </a:lnTo>
                  <a:cubicBezTo>
                    <a:pt x="1731063" y="0"/>
                    <a:pt x="1757553" y="26490"/>
                    <a:pt x="1757553" y="59168"/>
                  </a:cubicBezTo>
                  <a:lnTo>
                    <a:pt x="1757553" y="429745"/>
                  </a:lnTo>
                  <a:cubicBezTo>
                    <a:pt x="1757553" y="462423"/>
                    <a:pt x="1731063" y="488913"/>
                    <a:pt x="1698385" y="488913"/>
                  </a:cubicBezTo>
                  <a:lnTo>
                    <a:pt x="59168" y="488913"/>
                  </a:lnTo>
                  <a:cubicBezTo>
                    <a:pt x="26490" y="488913"/>
                    <a:pt x="0" y="462423"/>
                    <a:pt x="0" y="429745"/>
                  </a:cubicBezTo>
                  <a:lnTo>
                    <a:pt x="0" y="59168"/>
                  </a:lnTo>
                  <a:cubicBezTo>
                    <a:pt x="0" y="26490"/>
                    <a:pt x="26490" y="0"/>
                    <a:pt x="59168" y="0"/>
                  </a:cubicBezTo>
                  <a:close/>
                </a:path>
              </a:pathLst>
            </a:custGeom>
            <a:solidFill>
              <a:srgbClr val="AA856B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757553" cy="5365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288259" y="6671228"/>
            <a:ext cx="6673209" cy="2587072"/>
            <a:chOff x="0" y="0"/>
            <a:chExt cx="1757553" cy="68136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757553" cy="681369"/>
            </a:xfrm>
            <a:custGeom>
              <a:avLst/>
              <a:gdLst/>
              <a:ahLst/>
              <a:cxnLst/>
              <a:rect r="r" b="b" t="t" l="l"/>
              <a:pathLst>
                <a:path h="681369" w="1757553">
                  <a:moveTo>
                    <a:pt x="59168" y="0"/>
                  </a:moveTo>
                  <a:lnTo>
                    <a:pt x="1698385" y="0"/>
                  </a:lnTo>
                  <a:cubicBezTo>
                    <a:pt x="1731063" y="0"/>
                    <a:pt x="1757553" y="26490"/>
                    <a:pt x="1757553" y="59168"/>
                  </a:cubicBezTo>
                  <a:lnTo>
                    <a:pt x="1757553" y="622201"/>
                  </a:lnTo>
                  <a:cubicBezTo>
                    <a:pt x="1757553" y="654879"/>
                    <a:pt x="1731063" y="681369"/>
                    <a:pt x="1698385" y="681369"/>
                  </a:cubicBezTo>
                  <a:lnTo>
                    <a:pt x="59168" y="681369"/>
                  </a:lnTo>
                  <a:cubicBezTo>
                    <a:pt x="26490" y="681369"/>
                    <a:pt x="0" y="654879"/>
                    <a:pt x="0" y="622201"/>
                  </a:cubicBezTo>
                  <a:lnTo>
                    <a:pt x="0" y="59168"/>
                  </a:lnTo>
                  <a:cubicBezTo>
                    <a:pt x="0" y="26490"/>
                    <a:pt x="26490" y="0"/>
                    <a:pt x="59168" y="0"/>
                  </a:cubicBezTo>
                  <a:close/>
                </a:path>
              </a:pathLst>
            </a:custGeom>
            <a:solidFill>
              <a:srgbClr val="AA856B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1757553" cy="7289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847706" y="1418910"/>
            <a:ext cx="6113762" cy="2085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Arimo"/>
              </a:rPr>
              <a:t>La grasa o manteca de cerdo al calentarse, no produce sustancias químicas que puedan provocar cáncer o enfermedades cardiacas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67982" y="4509570"/>
            <a:ext cx="6113762" cy="1562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Arimo"/>
              </a:rPr>
              <a:t>Es baja en sodio y es rica en calcio, vitaminas B, C, D y en minerales como fósforo y hierro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47706" y="6700838"/>
            <a:ext cx="6113762" cy="2399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Arimo"/>
              </a:rPr>
              <a:t>Al no tener sabor ni olor, puede ser utilizada para cualquier preparación sin alterar el sabor de la comida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571438" y="7553350"/>
            <a:ext cx="6485782" cy="24538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434"/>
              </a:lnSpc>
              <a:spcBef>
                <a:spcPct val="0"/>
              </a:spcBef>
            </a:pPr>
            <a:r>
              <a:rPr lang="en-US" sz="1738">
                <a:solidFill>
                  <a:srgbClr val="000000"/>
                </a:solidFill>
                <a:latin typeface="Arimo Bold"/>
              </a:rPr>
              <a:t>f</a:t>
            </a:r>
            <a:r>
              <a:rPr lang="en-US" sz="1738">
                <a:solidFill>
                  <a:srgbClr val="000000"/>
                </a:solidFill>
                <a:latin typeface="Arimo Bold"/>
              </a:rPr>
              <a:t>uente</a:t>
            </a:r>
            <a:r>
              <a:rPr lang="en-US" sz="1738">
                <a:solidFill>
                  <a:srgbClr val="000000"/>
                </a:solidFill>
                <a:latin typeface="Arimo"/>
              </a:rPr>
              <a:t>:</a:t>
            </a:r>
          </a:p>
          <a:p>
            <a:pPr algn="r">
              <a:lnSpc>
                <a:spcPts val="2434"/>
              </a:lnSpc>
              <a:spcBef>
                <a:spcPct val="0"/>
              </a:spcBef>
            </a:pPr>
            <a:r>
              <a:rPr lang="en-US" sz="1738">
                <a:solidFill>
                  <a:srgbClr val="000000"/>
                </a:solidFill>
                <a:latin typeface="Arimo"/>
              </a:rPr>
              <a:t>Nation. Cocinar con grasa de cerdo es mucho mejor que con aceite de oliva o girasol. 2019. 1-12 p. Cocinar con grasa de cerdo es mucho mejor que con aceite de oliva o girasol _ Nation.pdf</a:t>
            </a:r>
          </a:p>
          <a:p>
            <a:pPr algn="r">
              <a:lnSpc>
                <a:spcPts val="2434"/>
              </a:lnSpc>
              <a:spcBef>
                <a:spcPct val="0"/>
              </a:spcBef>
            </a:pPr>
            <a:r>
              <a:rPr lang="en-US" sz="1738">
                <a:solidFill>
                  <a:srgbClr val="000000"/>
                </a:solidFill>
                <a:latin typeface="Arimo"/>
              </a:rPr>
              <a:t>Organización Mundial de la Salud para la Alimentación y la Agricultura (FAO). Grasas y ácidos grasos en la nutrición humana. 2008. 21-37. https://www.fao.org/3/i1953s/i1953s.pdf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DAGIaFMZVuM</dc:identifier>
  <dcterms:modified xsi:type="dcterms:W3CDTF">2011-08-01T06:04:30Z</dcterms:modified>
  <cp:revision>1</cp:revision>
  <dc:title>Presentación Escolar Ilustrativa Los Nutrientes de los Alimentos  Colorida</dc:title>
</cp:coreProperties>
</file>